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617" r:id="rId3"/>
    <p:sldId id="257" r:id="rId4"/>
    <p:sldId id="655" r:id="rId5"/>
    <p:sldId id="638" r:id="rId6"/>
    <p:sldId id="274" r:id="rId7"/>
    <p:sldId id="639" r:id="rId8"/>
    <p:sldId id="618" r:id="rId9"/>
    <p:sldId id="619" r:id="rId10"/>
    <p:sldId id="620" r:id="rId11"/>
    <p:sldId id="621" r:id="rId12"/>
    <p:sldId id="622" r:id="rId13"/>
    <p:sldId id="623" r:id="rId14"/>
    <p:sldId id="624" r:id="rId15"/>
    <p:sldId id="629" r:id="rId16"/>
    <p:sldId id="636" r:id="rId17"/>
    <p:sldId id="628" r:id="rId18"/>
    <p:sldId id="631" r:id="rId19"/>
    <p:sldId id="632" r:id="rId20"/>
    <p:sldId id="633" r:id="rId21"/>
    <p:sldId id="637" r:id="rId22"/>
    <p:sldId id="643" r:id="rId23"/>
    <p:sldId id="642" r:id="rId24"/>
    <p:sldId id="570" r:id="rId25"/>
    <p:sldId id="275" r:id="rId26"/>
    <p:sldId id="354" r:id="rId27"/>
    <p:sldId id="355" r:id="rId28"/>
    <p:sldId id="356" r:id="rId29"/>
    <p:sldId id="259" r:id="rId30"/>
    <p:sldId id="261" r:id="rId31"/>
    <p:sldId id="269" r:id="rId32"/>
    <p:sldId id="262" r:id="rId33"/>
    <p:sldId id="270" r:id="rId34"/>
    <p:sldId id="331" r:id="rId35"/>
    <p:sldId id="272" r:id="rId36"/>
    <p:sldId id="283" r:id="rId37"/>
    <p:sldId id="571" r:id="rId38"/>
    <p:sldId id="572" r:id="rId39"/>
    <p:sldId id="573" r:id="rId40"/>
    <p:sldId id="263" r:id="rId41"/>
    <p:sldId id="265" r:id="rId42"/>
    <p:sldId id="278" r:id="rId43"/>
    <p:sldId id="266" r:id="rId44"/>
    <p:sldId id="501" r:id="rId45"/>
    <p:sldId id="267" r:id="rId46"/>
    <p:sldId id="322" r:id="rId47"/>
    <p:sldId id="342" r:id="rId48"/>
    <p:sldId id="287" r:id="rId49"/>
    <p:sldId id="289" r:id="rId50"/>
    <p:sldId id="290" r:id="rId51"/>
    <p:sldId id="574" r:id="rId52"/>
    <p:sldId id="575" r:id="rId53"/>
    <p:sldId id="576" r:id="rId54"/>
    <p:sldId id="292" r:id="rId55"/>
    <p:sldId id="296" r:id="rId56"/>
    <p:sldId id="295" r:id="rId57"/>
    <p:sldId id="343" r:id="rId58"/>
    <p:sldId id="306" r:id="rId59"/>
    <p:sldId id="334" r:id="rId60"/>
    <p:sldId id="298" r:id="rId61"/>
    <p:sldId id="335" r:id="rId62"/>
    <p:sldId id="299" r:id="rId63"/>
    <p:sldId id="332" r:id="rId64"/>
    <p:sldId id="300" r:id="rId65"/>
    <p:sldId id="302" r:id="rId66"/>
    <p:sldId id="303" r:id="rId67"/>
    <p:sldId id="304" r:id="rId68"/>
    <p:sldId id="305" r:id="rId69"/>
    <p:sldId id="579" r:id="rId70"/>
    <p:sldId id="580" r:id="rId71"/>
    <p:sldId id="581" r:id="rId72"/>
    <p:sldId id="307" r:id="rId73"/>
    <p:sldId id="308" r:id="rId74"/>
    <p:sldId id="309" r:id="rId75"/>
    <p:sldId id="310" r:id="rId76"/>
    <p:sldId id="311" r:id="rId77"/>
    <p:sldId id="336" r:id="rId78"/>
    <p:sldId id="314" r:id="rId79"/>
    <p:sldId id="612" r:id="rId80"/>
    <p:sldId id="613" r:id="rId81"/>
    <p:sldId id="315" r:id="rId82"/>
    <p:sldId id="339" r:id="rId83"/>
    <p:sldId id="316" r:id="rId84"/>
    <p:sldId id="338" r:id="rId85"/>
    <p:sldId id="340" r:id="rId86"/>
    <p:sldId id="341" r:id="rId87"/>
    <p:sldId id="318" r:id="rId88"/>
    <p:sldId id="319" r:id="rId89"/>
    <p:sldId id="320" r:id="rId90"/>
    <p:sldId id="323" r:id="rId91"/>
    <p:sldId id="327" r:id="rId92"/>
    <p:sldId id="325" r:id="rId93"/>
    <p:sldId id="324" r:id="rId94"/>
    <p:sldId id="326" r:id="rId95"/>
    <p:sldId id="328" r:id="rId96"/>
    <p:sldId id="329" r:id="rId97"/>
    <p:sldId id="582" r:id="rId98"/>
    <p:sldId id="583" r:id="rId99"/>
    <p:sldId id="584" r:id="rId100"/>
    <p:sldId id="644" r:id="rId101"/>
    <p:sldId id="645" r:id="rId102"/>
    <p:sldId id="646" r:id="rId103"/>
    <p:sldId id="647" r:id="rId104"/>
    <p:sldId id="651" r:id="rId105"/>
    <p:sldId id="652" r:id="rId106"/>
    <p:sldId id="653" r:id="rId107"/>
    <p:sldId id="654" r:id="rId108"/>
  </p:sldIdLst>
  <p:sldSz cx="9144000" cy="6858000" type="screen4x3"/>
  <p:notesSz cx="6669088" cy="9926638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Predvolená sekcia" id="{C57FC3B7-543A-4ECF-8E45-384EEE051147}">
          <p14:sldIdLst>
            <p14:sldId id="256"/>
            <p14:sldId id="617"/>
            <p14:sldId id="257"/>
            <p14:sldId id="655"/>
            <p14:sldId id="638"/>
            <p14:sldId id="274"/>
            <p14:sldId id="639"/>
            <p14:sldId id="618"/>
            <p14:sldId id="619"/>
            <p14:sldId id="620"/>
            <p14:sldId id="621"/>
            <p14:sldId id="622"/>
            <p14:sldId id="623"/>
            <p14:sldId id="624"/>
            <p14:sldId id="629"/>
            <p14:sldId id="636"/>
            <p14:sldId id="628"/>
            <p14:sldId id="631"/>
            <p14:sldId id="632"/>
            <p14:sldId id="633"/>
          </p14:sldIdLst>
        </p14:section>
        <p14:section name="Sekcia bez názvu" id="{D1D54131-B138-42C4-9188-8A51689139BF}">
          <p14:sldIdLst>
            <p14:sldId id="637"/>
            <p14:sldId id="643"/>
            <p14:sldId id="642"/>
            <p14:sldId id="570"/>
            <p14:sldId id="275"/>
            <p14:sldId id="354"/>
            <p14:sldId id="355"/>
            <p14:sldId id="356"/>
            <p14:sldId id="259"/>
            <p14:sldId id="261"/>
            <p14:sldId id="269"/>
            <p14:sldId id="262"/>
            <p14:sldId id="270"/>
            <p14:sldId id="331"/>
            <p14:sldId id="272"/>
            <p14:sldId id="283"/>
            <p14:sldId id="571"/>
            <p14:sldId id="572"/>
            <p14:sldId id="573"/>
            <p14:sldId id="263"/>
            <p14:sldId id="265"/>
            <p14:sldId id="278"/>
            <p14:sldId id="266"/>
            <p14:sldId id="501"/>
            <p14:sldId id="267"/>
            <p14:sldId id="322"/>
            <p14:sldId id="342"/>
            <p14:sldId id="287"/>
            <p14:sldId id="289"/>
            <p14:sldId id="290"/>
            <p14:sldId id="574"/>
            <p14:sldId id="575"/>
            <p14:sldId id="576"/>
            <p14:sldId id="292"/>
            <p14:sldId id="296"/>
            <p14:sldId id="295"/>
            <p14:sldId id="343"/>
            <p14:sldId id="306"/>
            <p14:sldId id="334"/>
            <p14:sldId id="298"/>
            <p14:sldId id="335"/>
            <p14:sldId id="299"/>
            <p14:sldId id="332"/>
            <p14:sldId id="300"/>
            <p14:sldId id="302"/>
            <p14:sldId id="303"/>
            <p14:sldId id="304"/>
            <p14:sldId id="305"/>
            <p14:sldId id="579"/>
            <p14:sldId id="580"/>
            <p14:sldId id="581"/>
            <p14:sldId id="307"/>
            <p14:sldId id="308"/>
            <p14:sldId id="309"/>
            <p14:sldId id="310"/>
            <p14:sldId id="311"/>
            <p14:sldId id="336"/>
            <p14:sldId id="314"/>
            <p14:sldId id="612"/>
            <p14:sldId id="613"/>
            <p14:sldId id="315"/>
            <p14:sldId id="339"/>
            <p14:sldId id="316"/>
            <p14:sldId id="338"/>
            <p14:sldId id="340"/>
            <p14:sldId id="341"/>
            <p14:sldId id="318"/>
            <p14:sldId id="319"/>
            <p14:sldId id="320"/>
            <p14:sldId id="323"/>
            <p14:sldId id="327"/>
            <p14:sldId id="325"/>
            <p14:sldId id="324"/>
            <p14:sldId id="326"/>
            <p14:sldId id="328"/>
            <p14:sldId id="329"/>
            <p14:sldId id="582"/>
            <p14:sldId id="583"/>
            <p14:sldId id="584"/>
            <p14:sldId id="644"/>
            <p14:sldId id="645"/>
            <p14:sldId id="646"/>
            <p14:sldId id="647"/>
            <p14:sldId id="651"/>
            <p14:sldId id="652"/>
            <p14:sldId id="653"/>
            <p14:sldId id="6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2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E6CCE-EFD7-4702-810B-602E31C64EFF}" type="doc">
      <dgm:prSet loTypeId="urn:microsoft.com/office/officeart/2005/8/layout/chevron1" loCatId="process" qsTypeId="urn:microsoft.com/office/officeart/2005/8/quickstyle/simple1#2" qsCatId="simple" csTypeId="urn:microsoft.com/office/officeart/2005/8/colors/colorful3" csCatId="colorful" phldr="1"/>
      <dgm:spPr/>
    </dgm:pt>
    <dgm:pt modelId="{C8FD3800-6D0E-4973-9E55-B1829B67EF71}">
      <dgm:prSet phldrT="[Text]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sk-SK" dirty="0">
              <a:solidFill>
                <a:schemeClr val="tx1"/>
              </a:solidFill>
            </a:rPr>
            <a:t>Zanedbanie jednej zo zložiek systému človek – stroj – prostredie </a:t>
          </a:r>
        </a:p>
      </dgm:t>
    </dgm:pt>
    <dgm:pt modelId="{23C8CD3E-C1A9-44C6-AB6C-33895CB1D65F}" type="parTrans" cxnId="{CE869661-B15B-4E40-BD33-FBF60D467453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E6C56F5E-31C2-4013-90AA-59D2743E689F}" type="sibTrans" cxnId="{CE869661-B15B-4E40-BD33-FBF60D467453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4D47F733-BDA6-41A5-8BAF-585980047912}">
      <dgm:prSet phldrT="[Text]" custT="1"/>
      <dgm:spPr>
        <a:gradFill flip="none" rotWithShape="0">
          <a:gsLst>
            <a:gs pos="0">
              <a:schemeClr val="accent3">
                <a:hueOff val="5625132"/>
                <a:satOff val="-8440"/>
                <a:lumOff val="-1373"/>
                <a:tint val="66000"/>
                <a:satMod val="160000"/>
              </a:schemeClr>
            </a:gs>
            <a:gs pos="50000">
              <a:schemeClr val="accent3">
                <a:hueOff val="5625132"/>
                <a:satOff val="-8440"/>
                <a:lumOff val="-1373"/>
                <a:tint val="44500"/>
                <a:satMod val="160000"/>
              </a:schemeClr>
            </a:gs>
            <a:gs pos="100000">
              <a:schemeClr val="accent3">
                <a:hueOff val="5625132"/>
                <a:satOff val="-8440"/>
                <a:lumOff val="-1373"/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sk-SK" sz="1400" dirty="0">
              <a:solidFill>
                <a:schemeClr val="tx1"/>
              </a:solidFill>
            </a:rPr>
            <a:t>Strata rovnováhy systému </a:t>
          </a:r>
        </a:p>
      </dgm:t>
    </dgm:pt>
    <dgm:pt modelId="{30FD0693-0B4C-4701-98EA-668807E42813}" type="parTrans" cxnId="{F3F999DB-13C9-41B9-84A6-0B8B44F41536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D536A138-B86D-46C1-B1BE-E42E02DA3793}" type="sibTrans" cxnId="{F3F999DB-13C9-41B9-84A6-0B8B44F41536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41FC5141-AFE5-4DB8-831E-F95AAD05EF28}">
      <dgm:prSet phldrT="[Text]" custT="1"/>
      <dgm:spPr>
        <a:gradFill flip="none" rotWithShape="0">
          <a:gsLst>
            <a:gs pos="0">
              <a:schemeClr val="accent3">
                <a:hueOff val="11250264"/>
                <a:satOff val="-16880"/>
                <a:lumOff val="-2745"/>
                <a:tint val="66000"/>
                <a:satMod val="160000"/>
              </a:schemeClr>
            </a:gs>
            <a:gs pos="50000">
              <a:schemeClr val="accent3">
                <a:hueOff val="11250264"/>
                <a:satOff val="-16880"/>
                <a:lumOff val="-2745"/>
                <a:tint val="44500"/>
                <a:satMod val="160000"/>
              </a:schemeClr>
            </a:gs>
            <a:gs pos="100000">
              <a:schemeClr val="accent3">
                <a:hueOff val="11250264"/>
                <a:satOff val="-16880"/>
                <a:lumOff val="-2745"/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sk-SK" sz="1400" dirty="0">
              <a:solidFill>
                <a:schemeClr val="tx1"/>
              </a:solidFill>
            </a:rPr>
            <a:t>Vznik nežiaduceho negatívneho javu</a:t>
          </a:r>
        </a:p>
      </dgm:t>
    </dgm:pt>
    <dgm:pt modelId="{EAE5CD66-6F58-4E8C-8259-1894A417576E}" type="parTrans" cxnId="{97761BB5-9D3C-4D75-A613-149004CF8FFF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ADEAA47C-D298-4EAC-8DA8-D2839661CD01}" type="sibTrans" cxnId="{97761BB5-9D3C-4D75-A613-149004CF8FFF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68C2D7DA-AB7C-41C5-8951-F569D4F137FD}" type="pres">
      <dgm:prSet presAssocID="{429E6CCE-EFD7-4702-810B-602E31C64EFF}" presName="Name0" presStyleCnt="0">
        <dgm:presLayoutVars>
          <dgm:dir/>
          <dgm:animLvl val="lvl"/>
          <dgm:resizeHandles val="exact"/>
        </dgm:presLayoutVars>
      </dgm:prSet>
      <dgm:spPr/>
    </dgm:pt>
    <dgm:pt modelId="{4B6326C9-9E9A-4861-A9DF-2CF2AC893CE2}" type="pres">
      <dgm:prSet presAssocID="{C8FD3800-6D0E-4973-9E55-B1829B67EF71}" presName="parTxOnly" presStyleLbl="node1" presStyleIdx="0" presStyleCnt="3" custScaleY="100058">
        <dgm:presLayoutVars>
          <dgm:chMax val="0"/>
          <dgm:chPref val="0"/>
          <dgm:bulletEnabled val="1"/>
        </dgm:presLayoutVars>
      </dgm:prSet>
      <dgm:spPr/>
    </dgm:pt>
    <dgm:pt modelId="{59912381-B186-4DBC-92A4-A49CB4D55677}" type="pres">
      <dgm:prSet presAssocID="{E6C56F5E-31C2-4013-90AA-59D2743E689F}" presName="parTxOnlySpace" presStyleCnt="0"/>
      <dgm:spPr/>
    </dgm:pt>
    <dgm:pt modelId="{CC729F91-5071-4A92-A20E-3C60E8B1A953}" type="pres">
      <dgm:prSet presAssocID="{4D47F733-BDA6-41A5-8BAF-585980047912}" presName="parTxOnly" presStyleLbl="node1" presStyleIdx="1" presStyleCnt="3" custLinFactNeighborX="22784" custLinFactNeighborY="-29">
        <dgm:presLayoutVars>
          <dgm:chMax val="0"/>
          <dgm:chPref val="0"/>
          <dgm:bulletEnabled val="1"/>
        </dgm:presLayoutVars>
      </dgm:prSet>
      <dgm:spPr/>
    </dgm:pt>
    <dgm:pt modelId="{9687B47E-7FB6-4305-B5CC-CF30627BA553}" type="pres">
      <dgm:prSet presAssocID="{D536A138-B86D-46C1-B1BE-E42E02DA3793}" presName="parTxOnlySpace" presStyleCnt="0"/>
      <dgm:spPr/>
    </dgm:pt>
    <dgm:pt modelId="{C71F92EF-317D-4F4B-9586-7862F6CF02D0}" type="pres">
      <dgm:prSet presAssocID="{41FC5141-AFE5-4DB8-831E-F95AAD05EF2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858962E-3965-4C38-A659-E3E2C5C053E2}" type="presOf" srcId="{41FC5141-AFE5-4DB8-831E-F95AAD05EF28}" destId="{C71F92EF-317D-4F4B-9586-7862F6CF02D0}" srcOrd="0" destOrd="0" presId="urn:microsoft.com/office/officeart/2005/8/layout/chevron1"/>
    <dgm:cxn modelId="{8DFA5D3D-A840-4682-AB82-CFD8CC1C5D76}" type="presOf" srcId="{C8FD3800-6D0E-4973-9E55-B1829B67EF71}" destId="{4B6326C9-9E9A-4861-A9DF-2CF2AC893CE2}" srcOrd="0" destOrd="0" presId="urn:microsoft.com/office/officeart/2005/8/layout/chevron1"/>
    <dgm:cxn modelId="{CE869661-B15B-4E40-BD33-FBF60D467453}" srcId="{429E6CCE-EFD7-4702-810B-602E31C64EFF}" destId="{C8FD3800-6D0E-4973-9E55-B1829B67EF71}" srcOrd="0" destOrd="0" parTransId="{23C8CD3E-C1A9-44C6-AB6C-33895CB1D65F}" sibTransId="{E6C56F5E-31C2-4013-90AA-59D2743E689F}"/>
    <dgm:cxn modelId="{8D3B194A-23D8-4990-B92C-FF8E5A2A3F01}" type="presOf" srcId="{429E6CCE-EFD7-4702-810B-602E31C64EFF}" destId="{68C2D7DA-AB7C-41C5-8951-F569D4F137FD}" srcOrd="0" destOrd="0" presId="urn:microsoft.com/office/officeart/2005/8/layout/chevron1"/>
    <dgm:cxn modelId="{97761BB5-9D3C-4D75-A613-149004CF8FFF}" srcId="{429E6CCE-EFD7-4702-810B-602E31C64EFF}" destId="{41FC5141-AFE5-4DB8-831E-F95AAD05EF28}" srcOrd="2" destOrd="0" parTransId="{EAE5CD66-6F58-4E8C-8259-1894A417576E}" sibTransId="{ADEAA47C-D298-4EAC-8DA8-D2839661CD01}"/>
    <dgm:cxn modelId="{F3F999DB-13C9-41B9-84A6-0B8B44F41536}" srcId="{429E6CCE-EFD7-4702-810B-602E31C64EFF}" destId="{4D47F733-BDA6-41A5-8BAF-585980047912}" srcOrd="1" destOrd="0" parTransId="{30FD0693-0B4C-4701-98EA-668807E42813}" sibTransId="{D536A138-B86D-46C1-B1BE-E42E02DA3793}"/>
    <dgm:cxn modelId="{A7495AE7-E162-4BCA-935D-97A666383F80}" type="presOf" srcId="{4D47F733-BDA6-41A5-8BAF-585980047912}" destId="{CC729F91-5071-4A92-A20E-3C60E8B1A953}" srcOrd="0" destOrd="0" presId="urn:microsoft.com/office/officeart/2005/8/layout/chevron1"/>
    <dgm:cxn modelId="{D9956DBE-7ADB-4AB9-A6CE-3BD4A2218238}" type="presParOf" srcId="{68C2D7DA-AB7C-41C5-8951-F569D4F137FD}" destId="{4B6326C9-9E9A-4861-A9DF-2CF2AC893CE2}" srcOrd="0" destOrd="0" presId="urn:microsoft.com/office/officeart/2005/8/layout/chevron1"/>
    <dgm:cxn modelId="{B7DCBF20-1905-479C-BBD6-E85B6B20B032}" type="presParOf" srcId="{68C2D7DA-AB7C-41C5-8951-F569D4F137FD}" destId="{59912381-B186-4DBC-92A4-A49CB4D55677}" srcOrd="1" destOrd="0" presId="urn:microsoft.com/office/officeart/2005/8/layout/chevron1"/>
    <dgm:cxn modelId="{BB262EC5-7D98-4358-8D75-47C468A76644}" type="presParOf" srcId="{68C2D7DA-AB7C-41C5-8951-F569D4F137FD}" destId="{CC729F91-5071-4A92-A20E-3C60E8B1A953}" srcOrd="2" destOrd="0" presId="urn:microsoft.com/office/officeart/2005/8/layout/chevron1"/>
    <dgm:cxn modelId="{05681AA1-62DC-4E8B-80DA-5718C3605BB2}" type="presParOf" srcId="{68C2D7DA-AB7C-41C5-8951-F569D4F137FD}" destId="{9687B47E-7FB6-4305-B5CC-CF30627BA553}" srcOrd="3" destOrd="0" presId="urn:microsoft.com/office/officeart/2005/8/layout/chevron1"/>
    <dgm:cxn modelId="{04C515F9-9CFF-4487-9BD1-B70D0E1F4201}" type="presParOf" srcId="{68C2D7DA-AB7C-41C5-8951-F569D4F137FD}" destId="{C71F92EF-317D-4F4B-9586-7862F6CF02D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ED65AF-6679-4FB0-9CAD-A1E2696D1921}" type="doc">
      <dgm:prSet loTypeId="urn:microsoft.com/office/officeart/2005/8/layout/hierarchy2" loCatId="hierarchy" qsTypeId="urn:microsoft.com/office/officeart/2005/8/quickstyle/3d2" qsCatId="3D" csTypeId="urn:microsoft.com/office/officeart/2005/8/colors/accent1_2#2" csCatId="accent1" phldr="1"/>
      <dgm:spPr/>
      <dgm:t>
        <a:bodyPr/>
        <a:lstStyle/>
        <a:p>
          <a:endParaRPr lang="sk-SK"/>
        </a:p>
      </dgm:t>
    </dgm:pt>
    <dgm:pt modelId="{FACC7038-9094-4B9D-A459-2B3DD7024BA4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30BDE515-C1AD-43EB-A0D1-FC9B6AE0AE56}" type="parTrans" cxnId="{9626136B-6B7E-4D67-8FEB-91ECA4CECF43}">
      <dgm:prSet/>
      <dgm:spPr/>
      <dgm:t>
        <a:bodyPr/>
        <a:lstStyle/>
        <a:p>
          <a:endParaRPr lang="sk-SK"/>
        </a:p>
      </dgm:t>
    </dgm:pt>
    <dgm:pt modelId="{17EA0F62-69F3-4C7D-86B1-82529502B3AE}" type="sibTrans" cxnId="{9626136B-6B7E-4D67-8FEB-91ECA4CECF43}">
      <dgm:prSet/>
      <dgm:spPr/>
      <dgm:t>
        <a:bodyPr/>
        <a:lstStyle/>
        <a:p>
          <a:endParaRPr lang="sk-SK"/>
        </a:p>
      </dgm:t>
    </dgm:pt>
    <dgm:pt modelId="{ED49B3F7-DC53-4469-8DAB-D305492A91E8}">
      <dgm:prSet phldrT="[Text]" custT="1"/>
      <dgm:spPr/>
      <dgm:t>
        <a:bodyPr/>
        <a:lstStyle/>
        <a:p>
          <a:r>
            <a:rPr lang="sk-SK" sz="1800" b="1" dirty="0">
              <a:solidFill>
                <a:schemeClr val="bg1"/>
              </a:solidFill>
            </a:rPr>
            <a:t>ÚDRŽBA</a:t>
          </a:r>
        </a:p>
      </dgm:t>
    </dgm:pt>
    <dgm:pt modelId="{D9C88AAB-7436-4E14-AB4D-AC6B7471A30E}" type="parTrans" cxnId="{23A01061-DCFE-4ADF-9D0C-836CFD5FBF9C}">
      <dgm:prSet/>
      <dgm:spPr/>
      <dgm:t>
        <a:bodyPr/>
        <a:lstStyle/>
        <a:p>
          <a:endParaRPr lang="sk-SK"/>
        </a:p>
      </dgm:t>
    </dgm:pt>
    <dgm:pt modelId="{E165A9F7-4147-4B2E-8F85-941A57D7F5A0}" type="sibTrans" cxnId="{23A01061-DCFE-4ADF-9D0C-836CFD5FBF9C}">
      <dgm:prSet/>
      <dgm:spPr/>
      <dgm:t>
        <a:bodyPr/>
        <a:lstStyle/>
        <a:p>
          <a:endParaRPr lang="sk-SK"/>
        </a:p>
      </dgm:t>
    </dgm:pt>
    <dgm:pt modelId="{0CFB6824-975B-4B8A-BF94-6B92E8F4158F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025E33CA-E2A2-489A-865F-00BE0C16BCA2}" type="parTrans" cxnId="{9617F05F-2B55-4B8C-A7E9-082EBC94A052}">
      <dgm:prSet/>
      <dgm:spPr/>
      <dgm:t>
        <a:bodyPr/>
        <a:lstStyle/>
        <a:p>
          <a:endParaRPr lang="sk-SK"/>
        </a:p>
      </dgm:t>
    </dgm:pt>
    <dgm:pt modelId="{D08C89D5-6354-465A-9B3E-D38AA6F8E425}" type="sibTrans" cxnId="{9617F05F-2B55-4B8C-A7E9-082EBC94A052}">
      <dgm:prSet/>
      <dgm:spPr/>
      <dgm:t>
        <a:bodyPr/>
        <a:lstStyle/>
        <a:p>
          <a:endParaRPr lang="sk-SK"/>
        </a:p>
      </dgm:t>
    </dgm:pt>
    <dgm:pt modelId="{E15FA64D-6E07-4058-8231-84C04E1F4A15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5E78C52F-B366-433D-ABCB-A861006EAA98}" type="parTrans" cxnId="{1C009614-0A87-4C64-B844-AA4ED42F225C}">
      <dgm:prSet/>
      <dgm:spPr/>
      <dgm:t>
        <a:bodyPr/>
        <a:lstStyle/>
        <a:p>
          <a:endParaRPr lang="sk-SK"/>
        </a:p>
      </dgm:t>
    </dgm:pt>
    <dgm:pt modelId="{5EA581E6-17FD-4ADA-972A-EAFBAC47C600}" type="sibTrans" cxnId="{1C009614-0A87-4C64-B844-AA4ED42F225C}">
      <dgm:prSet/>
      <dgm:spPr/>
      <dgm:t>
        <a:bodyPr/>
        <a:lstStyle/>
        <a:p>
          <a:endParaRPr lang="sk-SK"/>
        </a:p>
      </dgm:t>
    </dgm:pt>
    <dgm:pt modelId="{4E500F1A-A388-420B-9376-32605B5F1C80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90860E6E-E4BF-47D6-94C4-AE780DD3F5E3}" type="parTrans" cxnId="{000DED51-A90F-4F28-9175-D173ECCE1D45}">
      <dgm:prSet/>
      <dgm:spPr/>
      <dgm:t>
        <a:bodyPr/>
        <a:lstStyle/>
        <a:p>
          <a:endParaRPr lang="sk-SK"/>
        </a:p>
      </dgm:t>
    </dgm:pt>
    <dgm:pt modelId="{A02F6FAD-9B83-4825-96C7-9407E50CCAD1}" type="sibTrans" cxnId="{000DED51-A90F-4F28-9175-D173ECCE1D45}">
      <dgm:prSet/>
      <dgm:spPr/>
      <dgm:t>
        <a:bodyPr/>
        <a:lstStyle/>
        <a:p>
          <a:endParaRPr lang="sk-SK"/>
        </a:p>
      </dgm:t>
    </dgm:pt>
    <dgm:pt modelId="{01997F6A-E2C0-4AD7-96F9-1A0B109A6FD2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sk-SK">
            <a:noFill/>
          </a:endParaRPr>
        </a:p>
      </dgm:t>
    </dgm:pt>
    <dgm:pt modelId="{E8FACF05-8B48-4469-99D2-4026D67BC3B8}" type="parTrans" cxnId="{AD4DFC3A-97FD-47C1-83EA-8A5C59DE8B1D}">
      <dgm:prSet/>
      <dgm:spPr/>
      <dgm:t>
        <a:bodyPr/>
        <a:lstStyle/>
        <a:p>
          <a:endParaRPr lang="sk-SK"/>
        </a:p>
      </dgm:t>
    </dgm:pt>
    <dgm:pt modelId="{AAA59846-4471-4CA8-B92F-AD99AABC07F2}" type="sibTrans" cxnId="{AD4DFC3A-97FD-47C1-83EA-8A5C59DE8B1D}">
      <dgm:prSet/>
      <dgm:spPr/>
      <dgm:t>
        <a:bodyPr/>
        <a:lstStyle/>
        <a:p>
          <a:endParaRPr lang="sk-SK"/>
        </a:p>
      </dgm:t>
    </dgm:pt>
    <dgm:pt modelId="{EF241D97-78CE-4B84-A894-778CE1625C98}" type="pres">
      <dgm:prSet presAssocID="{63ED65AF-6679-4FB0-9CAD-A1E2696D19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82979D-4034-4A1A-AD3E-F0BF62D156E8}" type="pres">
      <dgm:prSet presAssocID="{01997F6A-E2C0-4AD7-96F9-1A0B109A6FD2}" presName="root1" presStyleCnt="0"/>
      <dgm:spPr/>
    </dgm:pt>
    <dgm:pt modelId="{847BD279-6E1A-49DC-985C-0167E20616DD}" type="pres">
      <dgm:prSet presAssocID="{01997F6A-E2C0-4AD7-96F9-1A0B109A6FD2}" presName="LevelOneTextNode" presStyleLbl="node0" presStyleIdx="0" presStyleCnt="3" custScaleX="91691" custScaleY="169502" custLinFactNeighborX="-18666" custLinFactNeighborY="2050">
        <dgm:presLayoutVars>
          <dgm:chPref val="3"/>
        </dgm:presLayoutVars>
      </dgm:prSet>
      <dgm:spPr/>
    </dgm:pt>
    <dgm:pt modelId="{60ABBC97-87B9-4105-A03F-7B9F5108B42C}" type="pres">
      <dgm:prSet presAssocID="{01997F6A-E2C0-4AD7-96F9-1A0B109A6FD2}" presName="level2hierChild" presStyleCnt="0"/>
      <dgm:spPr/>
    </dgm:pt>
    <dgm:pt modelId="{43FD1214-4FCC-4D4C-89F0-ECAFA99C9C32}" type="pres">
      <dgm:prSet presAssocID="{FACC7038-9094-4B9D-A459-2B3DD7024BA4}" presName="root1" presStyleCnt="0"/>
      <dgm:spPr/>
    </dgm:pt>
    <dgm:pt modelId="{D06BEE5D-3535-4A48-8382-25BE76E20240}" type="pres">
      <dgm:prSet presAssocID="{FACC7038-9094-4B9D-A459-2B3DD7024BA4}" presName="LevelOneTextNode" presStyleLbl="node0" presStyleIdx="1" presStyleCnt="3" custScaleX="60365" custScaleY="186206" custLinFactNeighborX="-18666" custLinFactNeighborY="-59">
        <dgm:presLayoutVars>
          <dgm:chPref val="3"/>
        </dgm:presLayoutVars>
      </dgm:prSet>
      <dgm:spPr/>
    </dgm:pt>
    <dgm:pt modelId="{8A477610-7816-4485-91C9-91133A85B91B}" type="pres">
      <dgm:prSet presAssocID="{FACC7038-9094-4B9D-A459-2B3DD7024BA4}" presName="level2hierChild" presStyleCnt="0"/>
      <dgm:spPr/>
    </dgm:pt>
    <dgm:pt modelId="{87152B24-1C43-42E3-8583-DC9B64156695}" type="pres">
      <dgm:prSet presAssocID="{D9C88AAB-7436-4E14-AB4D-AC6B7471A30E}" presName="conn2-1" presStyleLbl="parChTrans1D2" presStyleIdx="0" presStyleCnt="1"/>
      <dgm:spPr>
        <a:prstGeom prst="rightArrow">
          <a:avLst/>
        </a:prstGeom>
      </dgm:spPr>
    </dgm:pt>
    <dgm:pt modelId="{0134EF8F-DBDF-4816-8B50-FC6B158A1F70}" type="pres">
      <dgm:prSet presAssocID="{D9C88AAB-7436-4E14-AB4D-AC6B7471A30E}" presName="connTx" presStyleLbl="parChTrans1D2" presStyleIdx="0" presStyleCnt="1"/>
      <dgm:spPr/>
    </dgm:pt>
    <dgm:pt modelId="{8EB70170-80CC-4E5F-87F3-1D0C1A9C22AF}" type="pres">
      <dgm:prSet presAssocID="{ED49B3F7-DC53-4469-8DAB-D305492A91E8}" presName="root2" presStyleCnt="0"/>
      <dgm:spPr/>
    </dgm:pt>
    <dgm:pt modelId="{616B873A-68D3-4D1E-8503-C6B3B03B72FA}" type="pres">
      <dgm:prSet presAssocID="{ED49B3F7-DC53-4469-8DAB-D305492A91E8}" presName="LevelTwoTextNode" presStyleLbl="node2" presStyleIdx="0" presStyleCnt="1" custScaleX="155491" custLinFactNeighborX="-124">
        <dgm:presLayoutVars>
          <dgm:chPref val="3"/>
        </dgm:presLayoutVars>
      </dgm:prSet>
      <dgm:spPr/>
    </dgm:pt>
    <dgm:pt modelId="{6DC73152-B52D-46CE-9C9B-D3179F8AED8F}" type="pres">
      <dgm:prSet presAssocID="{ED49B3F7-DC53-4469-8DAB-D305492A91E8}" presName="level3hierChild" presStyleCnt="0"/>
      <dgm:spPr/>
    </dgm:pt>
    <dgm:pt modelId="{608F8E11-DAA0-42D1-8FEB-85E3F298DEA6}" type="pres">
      <dgm:prSet presAssocID="{025E33CA-E2A2-489A-865F-00BE0C16BCA2}" presName="conn2-1" presStyleLbl="parChTrans1D3" presStyleIdx="0" presStyleCnt="2"/>
      <dgm:spPr>
        <a:prstGeom prst="rightArrow">
          <a:avLst/>
        </a:prstGeom>
      </dgm:spPr>
    </dgm:pt>
    <dgm:pt modelId="{4F29EA70-8761-4318-AB5F-62C98ADC7589}" type="pres">
      <dgm:prSet presAssocID="{025E33CA-E2A2-489A-865F-00BE0C16BCA2}" presName="connTx" presStyleLbl="parChTrans1D3" presStyleIdx="0" presStyleCnt="2"/>
      <dgm:spPr/>
    </dgm:pt>
    <dgm:pt modelId="{D84EB5D7-BF2B-4CB7-966A-47BD407ADF51}" type="pres">
      <dgm:prSet presAssocID="{0CFB6824-975B-4B8A-BF94-6B92E8F4158F}" presName="root2" presStyleCnt="0"/>
      <dgm:spPr/>
    </dgm:pt>
    <dgm:pt modelId="{A7157A69-6148-4385-936D-47CE660378A4}" type="pres">
      <dgm:prSet presAssocID="{0CFB6824-975B-4B8A-BF94-6B92E8F4158F}" presName="LevelTwoTextNode" presStyleLbl="node3" presStyleIdx="0" presStyleCnt="2" custScaleX="112236" custScaleY="153815" custLinFactNeighborX="19403" custLinFactNeighborY="-46616">
        <dgm:presLayoutVars>
          <dgm:chPref val="3"/>
        </dgm:presLayoutVars>
      </dgm:prSet>
      <dgm:spPr/>
    </dgm:pt>
    <dgm:pt modelId="{747DF77E-DF06-4FB5-8917-84E82B128CCC}" type="pres">
      <dgm:prSet presAssocID="{0CFB6824-975B-4B8A-BF94-6B92E8F4158F}" presName="level3hierChild" presStyleCnt="0"/>
      <dgm:spPr/>
    </dgm:pt>
    <dgm:pt modelId="{BDE514BB-A638-42AC-B90D-1F5A5DCFB5BE}" type="pres">
      <dgm:prSet presAssocID="{5E78C52F-B366-433D-ABCB-A861006EAA98}" presName="conn2-1" presStyleLbl="parChTrans1D3" presStyleIdx="1" presStyleCnt="2"/>
      <dgm:spPr>
        <a:prstGeom prst="rightArrow">
          <a:avLst/>
        </a:prstGeom>
      </dgm:spPr>
    </dgm:pt>
    <dgm:pt modelId="{4319E447-9673-4CF8-868F-E671B1D9E24A}" type="pres">
      <dgm:prSet presAssocID="{5E78C52F-B366-433D-ABCB-A861006EAA98}" presName="connTx" presStyleLbl="parChTrans1D3" presStyleIdx="1" presStyleCnt="2"/>
      <dgm:spPr/>
    </dgm:pt>
    <dgm:pt modelId="{E77F7CBB-3F79-4B10-9F06-553BFA23BF53}" type="pres">
      <dgm:prSet presAssocID="{E15FA64D-6E07-4058-8231-84C04E1F4A15}" presName="root2" presStyleCnt="0"/>
      <dgm:spPr/>
    </dgm:pt>
    <dgm:pt modelId="{6592C5D6-AF68-4E74-A728-5835D6A9BAF5}" type="pres">
      <dgm:prSet presAssocID="{E15FA64D-6E07-4058-8231-84C04E1F4A15}" presName="LevelTwoTextNode" presStyleLbl="node3" presStyleIdx="1" presStyleCnt="2" custScaleX="114216" custScaleY="203748" custLinFactNeighborX="19807" custLinFactNeighborY="30725">
        <dgm:presLayoutVars>
          <dgm:chPref val="3"/>
        </dgm:presLayoutVars>
      </dgm:prSet>
      <dgm:spPr/>
    </dgm:pt>
    <dgm:pt modelId="{15D93AAE-3459-43ED-A491-24B6249A057A}" type="pres">
      <dgm:prSet presAssocID="{E15FA64D-6E07-4058-8231-84C04E1F4A15}" presName="level3hierChild" presStyleCnt="0"/>
      <dgm:spPr/>
    </dgm:pt>
    <dgm:pt modelId="{85FC887B-B448-488C-B891-CC7AFD709166}" type="pres">
      <dgm:prSet presAssocID="{4E500F1A-A388-420B-9376-32605B5F1C80}" presName="root1" presStyleCnt="0"/>
      <dgm:spPr/>
    </dgm:pt>
    <dgm:pt modelId="{59B3A594-0DAF-4665-9C36-EC1D3524092A}" type="pres">
      <dgm:prSet presAssocID="{4E500F1A-A388-420B-9376-32605B5F1C80}" presName="LevelOneTextNode" presStyleLbl="node0" presStyleIdx="2" presStyleCnt="3" custScaleX="69686" custScaleY="182921" custLinFactNeighborX="-18183" custLinFactNeighborY="408">
        <dgm:presLayoutVars>
          <dgm:chPref val="3"/>
        </dgm:presLayoutVars>
      </dgm:prSet>
      <dgm:spPr/>
    </dgm:pt>
    <dgm:pt modelId="{293096E4-27B2-4B74-BD71-33C0AA534F20}" type="pres">
      <dgm:prSet presAssocID="{4E500F1A-A388-420B-9376-32605B5F1C80}" presName="level2hierChild" presStyleCnt="0"/>
      <dgm:spPr/>
    </dgm:pt>
  </dgm:ptLst>
  <dgm:cxnLst>
    <dgm:cxn modelId="{1C009614-0A87-4C64-B844-AA4ED42F225C}" srcId="{ED49B3F7-DC53-4469-8DAB-D305492A91E8}" destId="{E15FA64D-6E07-4058-8231-84C04E1F4A15}" srcOrd="1" destOrd="0" parTransId="{5E78C52F-B366-433D-ABCB-A861006EAA98}" sibTransId="{5EA581E6-17FD-4ADA-972A-EAFBAC47C600}"/>
    <dgm:cxn modelId="{8B25372E-C9F0-4CFD-ACDB-585EB7CD9819}" type="presOf" srcId="{ED49B3F7-DC53-4469-8DAB-D305492A91E8}" destId="{616B873A-68D3-4D1E-8503-C6B3B03B72FA}" srcOrd="0" destOrd="0" presId="urn:microsoft.com/office/officeart/2005/8/layout/hierarchy2"/>
    <dgm:cxn modelId="{AD4DFC3A-97FD-47C1-83EA-8A5C59DE8B1D}" srcId="{63ED65AF-6679-4FB0-9CAD-A1E2696D1921}" destId="{01997F6A-E2C0-4AD7-96F9-1A0B109A6FD2}" srcOrd="0" destOrd="0" parTransId="{E8FACF05-8B48-4469-99D2-4026D67BC3B8}" sibTransId="{AAA59846-4471-4CA8-B92F-AD99AABC07F2}"/>
    <dgm:cxn modelId="{9617F05F-2B55-4B8C-A7E9-082EBC94A052}" srcId="{ED49B3F7-DC53-4469-8DAB-D305492A91E8}" destId="{0CFB6824-975B-4B8A-BF94-6B92E8F4158F}" srcOrd="0" destOrd="0" parTransId="{025E33CA-E2A2-489A-865F-00BE0C16BCA2}" sibTransId="{D08C89D5-6354-465A-9B3E-D38AA6F8E425}"/>
    <dgm:cxn modelId="{23A01061-DCFE-4ADF-9D0C-836CFD5FBF9C}" srcId="{FACC7038-9094-4B9D-A459-2B3DD7024BA4}" destId="{ED49B3F7-DC53-4469-8DAB-D305492A91E8}" srcOrd="0" destOrd="0" parTransId="{D9C88AAB-7436-4E14-AB4D-AC6B7471A30E}" sibTransId="{E165A9F7-4147-4B2E-8F85-941A57D7F5A0}"/>
    <dgm:cxn modelId="{290B3947-38EB-4572-A52C-5F42724E26B9}" type="presOf" srcId="{01997F6A-E2C0-4AD7-96F9-1A0B109A6FD2}" destId="{847BD279-6E1A-49DC-985C-0167E20616DD}" srcOrd="0" destOrd="0" presId="urn:microsoft.com/office/officeart/2005/8/layout/hierarchy2"/>
    <dgm:cxn modelId="{9626136B-6B7E-4D67-8FEB-91ECA4CECF43}" srcId="{63ED65AF-6679-4FB0-9CAD-A1E2696D1921}" destId="{FACC7038-9094-4B9D-A459-2B3DD7024BA4}" srcOrd="1" destOrd="0" parTransId="{30BDE515-C1AD-43EB-A0D1-FC9B6AE0AE56}" sibTransId="{17EA0F62-69F3-4C7D-86B1-82529502B3AE}"/>
    <dgm:cxn modelId="{8DED2F4E-D819-4853-9D6E-D7578849E791}" type="presOf" srcId="{D9C88AAB-7436-4E14-AB4D-AC6B7471A30E}" destId="{0134EF8F-DBDF-4816-8B50-FC6B158A1F70}" srcOrd="1" destOrd="0" presId="urn:microsoft.com/office/officeart/2005/8/layout/hierarchy2"/>
    <dgm:cxn modelId="{8ED95A71-2B90-463F-B795-EB2C12413125}" type="presOf" srcId="{4E500F1A-A388-420B-9376-32605B5F1C80}" destId="{59B3A594-0DAF-4665-9C36-EC1D3524092A}" srcOrd="0" destOrd="0" presId="urn:microsoft.com/office/officeart/2005/8/layout/hierarchy2"/>
    <dgm:cxn modelId="{000DED51-A90F-4F28-9175-D173ECCE1D45}" srcId="{63ED65AF-6679-4FB0-9CAD-A1E2696D1921}" destId="{4E500F1A-A388-420B-9376-32605B5F1C80}" srcOrd="2" destOrd="0" parTransId="{90860E6E-E4BF-47D6-94C4-AE780DD3F5E3}" sibTransId="{A02F6FAD-9B83-4825-96C7-9407E50CCAD1}"/>
    <dgm:cxn modelId="{9516818F-B8F8-4F79-B2F2-1F4AEE1DCA3E}" type="presOf" srcId="{E15FA64D-6E07-4058-8231-84C04E1F4A15}" destId="{6592C5D6-AF68-4E74-A728-5835D6A9BAF5}" srcOrd="0" destOrd="0" presId="urn:microsoft.com/office/officeart/2005/8/layout/hierarchy2"/>
    <dgm:cxn modelId="{7455CE99-D3F3-4696-9793-DA96AEC08779}" type="presOf" srcId="{D9C88AAB-7436-4E14-AB4D-AC6B7471A30E}" destId="{87152B24-1C43-42E3-8583-DC9B64156695}" srcOrd="0" destOrd="0" presId="urn:microsoft.com/office/officeart/2005/8/layout/hierarchy2"/>
    <dgm:cxn modelId="{0608AA9B-7A4B-4AC4-A193-CA6BE04D9B46}" type="presOf" srcId="{0CFB6824-975B-4B8A-BF94-6B92E8F4158F}" destId="{A7157A69-6148-4385-936D-47CE660378A4}" srcOrd="0" destOrd="0" presId="urn:microsoft.com/office/officeart/2005/8/layout/hierarchy2"/>
    <dgm:cxn modelId="{613CC0A1-16B1-4D85-A7AE-AECE847560EA}" type="presOf" srcId="{5E78C52F-B366-433D-ABCB-A861006EAA98}" destId="{4319E447-9673-4CF8-868F-E671B1D9E24A}" srcOrd="1" destOrd="0" presId="urn:microsoft.com/office/officeart/2005/8/layout/hierarchy2"/>
    <dgm:cxn modelId="{E23B8BC1-33B3-4748-A39D-440A87641438}" type="presOf" srcId="{63ED65AF-6679-4FB0-9CAD-A1E2696D1921}" destId="{EF241D97-78CE-4B84-A894-778CE1625C98}" srcOrd="0" destOrd="0" presId="urn:microsoft.com/office/officeart/2005/8/layout/hierarchy2"/>
    <dgm:cxn modelId="{DCCC5DD8-3BB4-4266-B9BD-7125D370CB78}" type="presOf" srcId="{FACC7038-9094-4B9D-A459-2B3DD7024BA4}" destId="{D06BEE5D-3535-4A48-8382-25BE76E20240}" srcOrd="0" destOrd="0" presId="urn:microsoft.com/office/officeart/2005/8/layout/hierarchy2"/>
    <dgm:cxn modelId="{72F057E0-3BEA-4183-AADA-6539BC0B0D78}" type="presOf" srcId="{025E33CA-E2A2-489A-865F-00BE0C16BCA2}" destId="{4F29EA70-8761-4318-AB5F-62C98ADC7589}" srcOrd="1" destOrd="0" presId="urn:microsoft.com/office/officeart/2005/8/layout/hierarchy2"/>
    <dgm:cxn modelId="{3EAF69F0-AAED-41AF-8CBE-CDD236D649A7}" type="presOf" srcId="{5E78C52F-B366-433D-ABCB-A861006EAA98}" destId="{BDE514BB-A638-42AC-B90D-1F5A5DCFB5BE}" srcOrd="0" destOrd="0" presId="urn:microsoft.com/office/officeart/2005/8/layout/hierarchy2"/>
    <dgm:cxn modelId="{C77245F6-3C08-4CF9-A387-56A2C341D361}" type="presOf" srcId="{025E33CA-E2A2-489A-865F-00BE0C16BCA2}" destId="{608F8E11-DAA0-42D1-8FEB-85E3F298DEA6}" srcOrd="0" destOrd="0" presId="urn:microsoft.com/office/officeart/2005/8/layout/hierarchy2"/>
    <dgm:cxn modelId="{7ABE2C57-A36A-486D-93D2-2ACFC4356409}" type="presParOf" srcId="{EF241D97-78CE-4B84-A894-778CE1625C98}" destId="{D482979D-4034-4A1A-AD3E-F0BF62D156E8}" srcOrd="0" destOrd="0" presId="urn:microsoft.com/office/officeart/2005/8/layout/hierarchy2"/>
    <dgm:cxn modelId="{4B3BADBE-D210-4C83-9D45-42E5FB337F30}" type="presParOf" srcId="{D482979D-4034-4A1A-AD3E-F0BF62D156E8}" destId="{847BD279-6E1A-49DC-985C-0167E20616DD}" srcOrd="0" destOrd="0" presId="urn:microsoft.com/office/officeart/2005/8/layout/hierarchy2"/>
    <dgm:cxn modelId="{103534FD-D901-4E44-9E46-F6A96C9CB00C}" type="presParOf" srcId="{D482979D-4034-4A1A-AD3E-F0BF62D156E8}" destId="{60ABBC97-87B9-4105-A03F-7B9F5108B42C}" srcOrd="1" destOrd="0" presId="urn:microsoft.com/office/officeart/2005/8/layout/hierarchy2"/>
    <dgm:cxn modelId="{DACE600D-F88D-454E-B538-C0DD3A683C53}" type="presParOf" srcId="{EF241D97-78CE-4B84-A894-778CE1625C98}" destId="{43FD1214-4FCC-4D4C-89F0-ECAFA99C9C32}" srcOrd="1" destOrd="0" presId="urn:microsoft.com/office/officeart/2005/8/layout/hierarchy2"/>
    <dgm:cxn modelId="{3D487BE4-312F-43F7-B5EE-6EF73EF04E0D}" type="presParOf" srcId="{43FD1214-4FCC-4D4C-89F0-ECAFA99C9C32}" destId="{D06BEE5D-3535-4A48-8382-25BE76E20240}" srcOrd="0" destOrd="0" presId="urn:microsoft.com/office/officeart/2005/8/layout/hierarchy2"/>
    <dgm:cxn modelId="{2559FB33-52FB-4A13-AEE4-274064A8BDC5}" type="presParOf" srcId="{43FD1214-4FCC-4D4C-89F0-ECAFA99C9C32}" destId="{8A477610-7816-4485-91C9-91133A85B91B}" srcOrd="1" destOrd="0" presId="urn:microsoft.com/office/officeart/2005/8/layout/hierarchy2"/>
    <dgm:cxn modelId="{A7683BE7-F838-4CC8-99D3-3C4543A5DF72}" type="presParOf" srcId="{8A477610-7816-4485-91C9-91133A85B91B}" destId="{87152B24-1C43-42E3-8583-DC9B64156695}" srcOrd="0" destOrd="0" presId="urn:microsoft.com/office/officeart/2005/8/layout/hierarchy2"/>
    <dgm:cxn modelId="{F8454583-5875-4FF1-BDD3-AE09A20ECA4B}" type="presParOf" srcId="{87152B24-1C43-42E3-8583-DC9B64156695}" destId="{0134EF8F-DBDF-4816-8B50-FC6B158A1F70}" srcOrd="0" destOrd="0" presId="urn:microsoft.com/office/officeart/2005/8/layout/hierarchy2"/>
    <dgm:cxn modelId="{1EB7029A-7BC2-4F7E-B990-FB24F28EA6A4}" type="presParOf" srcId="{8A477610-7816-4485-91C9-91133A85B91B}" destId="{8EB70170-80CC-4E5F-87F3-1D0C1A9C22AF}" srcOrd="1" destOrd="0" presId="urn:microsoft.com/office/officeart/2005/8/layout/hierarchy2"/>
    <dgm:cxn modelId="{CEE0EFF2-0A39-4381-85F8-4E1D88609F78}" type="presParOf" srcId="{8EB70170-80CC-4E5F-87F3-1D0C1A9C22AF}" destId="{616B873A-68D3-4D1E-8503-C6B3B03B72FA}" srcOrd="0" destOrd="0" presId="urn:microsoft.com/office/officeart/2005/8/layout/hierarchy2"/>
    <dgm:cxn modelId="{26A0DE1D-0701-44A1-93A0-B5B4C3008111}" type="presParOf" srcId="{8EB70170-80CC-4E5F-87F3-1D0C1A9C22AF}" destId="{6DC73152-B52D-46CE-9C9B-D3179F8AED8F}" srcOrd="1" destOrd="0" presId="urn:microsoft.com/office/officeart/2005/8/layout/hierarchy2"/>
    <dgm:cxn modelId="{05C86168-2536-411D-8782-8136A96FAD9D}" type="presParOf" srcId="{6DC73152-B52D-46CE-9C9B-D3179F8AED8F}" destId="{608F8E11-DAA0-42D1-8FEB-85E3F298DEA6}" srcOrd="0" destOrd="0" presId="urn:microsoft.com/office/officeart/2005/8/layout/hierarchy2"/>
    <dgm:cxn modelId="{FA6B27CA-C042-4A02-8657-6415AB1D8085}" type="presParOf" srcId="{608F8E11-DAA0-42D1-8FEB-85E3F298DEA6}" destId="{4F29EA70-8761-4318-AB5F-62C98ADC7589}" srcOrd="0" destOrd="0" presId="urn:microsoft.com/office/officeart/2005/8/layout/hierarchy2"/>
    <dgm:cxn modelId="{1FF2B63A-ED3E-4534-8B7F-CBBE7FA56AC6}" type="presParOf" srcId="{6DC73152-B52D-46CE-9C9B-D3179F8AED8F}" destId="{D84EB5D7-BF2B-4CB7-966A-47BD407ADF51}" srcOrd="1" destOrd="0" presId="urn:microsoft.com/office/officeart/2005/8/layout/hierarchy2"/>
    <dgm:cxn modelId="{9E73CBFC-02D7-4A63-8E57-1C2C366C08B4}" type="presParOf" srcId="{D84EB5D7-BF2B-4CB7-966A-47BD407ADF51}" destId="{A7157A69-6148-4385-936D-47CE660378A4}" srcOrd="0" destOrd="0" presId="urn:microsoft.com/office/officeart/2005/8/layout/hierarchy2"/>
    <dgm:cxn modelId="{8BFEB45A-E5AE-4ECE-9402-68D9DC79833F}" type="presParOf" srcId="{D84EB5D7-BF2B-4CB7-966A-47BD407ADF51}" destId="{747DF77E-DF06-4FB5-8917-84E82B128CCC}" srcOrd="1" destOrd="0" presId="urn:microsoft.com/office/officeart/2005/8/layout/hierarchy2"/>
    <dgm:cxn modelId="{2B2AC5BD-08B4-45B9-963D-C6BFC7CED5C3}" type="presParOf" srcId="{6DC73152-B52D-46CE-9C9B-D3179F8AED8F}" destId="{BDE514BB-A638-42AC-B90D-1F5A5DCFB5BE}" srcOrd="2" destOrd="0" presId="urn:microsoft.com/office/officeart/2005/8/layout/hierarchy2"/>
    <dgm:cxn modelId="{A4FE56D0-D608-4F76-A74B-D0BF1D5DD92C}" type="presParOf" srcId="{BDE514BB-A638-42AC-B90D-1F5A5DCFB5BE}" destId="{4319E447-9673-4CF8-868F-E671B1D9E24A}" srcOrd="0" destOrd="0" presId="urn:microsoft.com/office/officeart/2005/8/layout/hierarchy2"/>
    <dgm:cxn modelId="{0BB75E45-ADED-42EE-A19E-86236729E64B}" type="presParOf" srcId="{6DC73152-B52D-46CE-9C9B-D3179F8AED8F}" destId="{E77F7CBB-3F79-4B10-9F06-553BFA23BF53}" srcOrd="3" destOrd="0" presId="urn:microsoft.com/office/officeart/2005/8/layout/hierarchy2"/>
    <dgm:cxn modelId="{48B61A79-AA9D-48D1-BC55-4702EF26A8C2}" type="presParOf" srcId="{E77F7CBB-3F79-4B10-9F06-553BFA23BF53}" destId="{6592C5D6-AF68-4E74-A728-5835D6A9BAF5}" srcOrd="0" destOrd="0" presId="urn:microsoft.com/office/officeart/2005/8/layout/hierarchy2"/>
    <dgm:cxn modelId="{7F6BFF3E-14AA-4798-8089-365113E78E76}" type="presParOf" srcId="{E77F7CBB-3F79-4B10-9F06-553BFA23BF53}" destId="{15D93AAE-3459-43ED-A491-24B6249A057A}" srcOrd="1" destOrd="0" presId="urn:microsoft.com/office/officeart/2005/8/layout/hierarchy2"/>
    <dgm:cxn modelId="{EBBCBF73-5F48-430B-B2C1-D45547F4FF7D}" type="presParOf" srcId="{EF241D97-78CE-4B84-A894-778CE1625C98}" destId="{85FC887B-B448-488C-B891-CC7AFD709166}" srcOrd="2" destOrd="0" presId="urn:microsoft.com/office/officeart/2005/8/layout/hierarchy2"/>
    <dgm:cxn modelId="{5BEC04E7-59E4-488E-A706-261FC015DF25}" type="presParOf" srcId="{85FC887B-B448-488C-B891-CC7AFD709166}" destId="{59B3A594-0DAF-4665-9C36-EC1D3524092A}" srcOrd="0" destOrd="0" presId="urn:microsoft.com/office/officeart/2005/8/layout/hierarchy2"/>
    <dgm:cxn modelId="{5522B5F2-2705-4BBD-B172-CA3774E7D4AF}" type="presParOf" srcId="{85FC887B-B448-488C-B891-CC7AFD709166}" destId="{293096E4-27B2-4B74-BD71-33C0AA534F2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326C9-9E9A-4861-A9DF-2CF2AC893CE2}">
      <dsp:nvSpPr>
        <dsp:cNvPr id="0" name=""/>
        <dsp:cNvSpPr/>
      </dsp:nvSpPr>
      <dsp:spPr>
        <a:xfrm>
          <a:off x="1904" y="1143010"/>
          <a:ext cx="2320374" cy="928688"/>
        </a:xfrm>
        <a:prstGeom prst="chevron">
          <a:avLst/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3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kern="1200" dirty="0">
              <a:solidFill>
                <a:schemeClr val="tx1"/>
              </a:solidFill>
            </a:rPr>
            <a:t>Zanedbanie jednej zo zložiek systému človek – stroj – prostredie </a:t>
          </a:r>
        </a:p>
      </dsp:txBody>
      <dsp:txXfrm>
        <a:off x="466248" y="1143010"/>
        <a:ext cx="1391686" cy="928688"/>
      </dsp:txXfrm>
    </dsp:sp>
    <dsp:sp modelId="{CC729F91-5071-4A92-A20E-3C60E8B1A953}">
      <dsp:nvSpPr>
        <dsp:cNvPr id="0" name=""/>
        <dsp:cNvSpPr/>
      </dsp:nvSpPr>
      <dsp:spPr>
        <a:xfrm>
          <a:off x="2143109" y="1143010"/>
          <a:ext cx="2320374" cy="928149"/>
        </a:xfrm>
        <a:prstGeom prst="chevron">
          <a:avLst/>
        </a:prstGeom>
        <a:gradFill flip="none" rotWithShape="0">
          <a:gsLst>
            <a:gs pos="0">
              <a:schemeClr val="accent3">
                <a:hueOff val="5625132"/>
                <a:satOff val="-8440"/>
                <a:lumOff val="-1373"/>
                <a:tint val="66000"/>
                <a:satMod val="160000"/>
              </a:schemeClr>
            </a:gs>
            <a:gs pos="50000">
              <a:schemeClr val="accent3">
                <a:hueOff val="5625132"/>
                <a:satOff val="-8440"/>
                <a:lumOff val="-1373"/>
                <a:tint val="44500"/>
                <a:satMod val="160000"/>
              </a:schemeClr>
            </a:gs>
            <a:gs pos="100000">
              <a:schemeClr val="accent3">
                <a:hueOff val="5625132"/>
                <a:satOff val="-8440"/>
                <a:lumOff val="-1373"/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kern="1200" dirty="0">
              <a:solidFill>
                <a:schemeClr val="tx1"/>
              </a:solidFill>
            </a:rPr>
            <a:t>Strata rovnováhy systému </a:t>
          </a:r>
        </a:p>
      </dsp:txBody>
      <dsp:txXfrm>
        <a:off x="2607184" y="1143010"/>
        <a:ext cx="1392225" cy="928149"/>
      </dsp:txXfrm>
    </dsp:sp>
    <dsp:sp modelId="{C71F92EF-317D-4F4B-9586-7862F6CF02D0}">
      <dsp:nvSpPr>
        <dsp:cNvPr id="0" name=""/>
        <dsp:cNvSpPr/>
      </dsp:nvSpPr>
      <dsp:spPr>
        <a:xfrm>
          <a:off x="4178578" y="1143280"/>
          <a:ext cx="2320374" cy="928149"/>
        </a:xfrm>
        <a:prstGeom prst="chevron">
          <a:avLst/>
        </a:prstGeom>
        <a:gradFill flip="none" rotWithShape="0">
          <a:gsLst>
            <a:gs pos="0">
              <a:schemeClr val="accent3">
                <a:hueOff val="11250264"/>
                <a:satOff val="-16880"/>
                <a:lumOff val="-2745"/>
                <a:tint val="66000"/>
                <a:satMod val="160000"/>
              </a:schemeClr>
            </a:gs>
            <a:gs pos="50000">
              <a:schemeClr val="accent3">
                <a:hueOff val="11250264"/>
                <a:satOff val="-16880"/>
                <a:lumOff val="-2745"/>
                <a:tint val="44500"/>
                <a:satMod val="160000"/>
              </a:schemeClr>
            </a:gs>
            <a:gs pos="100000">
              <a:schemeClr val="accent3">
                <a:hueOff val="11250264"/>
                <a:satOff val="-16880"/>
                <a:lumOff val="-2745"/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kern="1200" dirty="0">
              <a:solidFill>
                <a:schemeClr val="tx1"/>
              </a:solidFill>
            </a:rPr>
            <a:t>Vznik nežiaduceho negatívneho javu</a:t>
          </a:r>
        </a:p>
      </dsp:txBody>
      <dsp:txXfrm>
        <a:off x="4642653" y="1143280"/>
        <a:ext cx="1392225" cy="928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BD279-6E1A-49DC-985C-0167E20616DD}">
      <dsp:nvSpPr>
        <dsp:cNvPr id="0" name=""/>
        <dsp:cNvSpPr/>
      </dsp:nvSpPr>
      <dsp:spPr>
        <a:xfrm>
          <a:off x="516456" y="15728"/>
          <a:ext cx="1323076" cy="12229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6400" kern="1200">
            <a:noFill/>
          </a:endParaRPr>
        </a:p>
      </dsp:txBody>
      <dsp:txXfrm>
        <a:off x="552274" y="51546"/>
        <a:ext cx="1251440" cy="1151297"/>
      </dsp:txXfrm>
    </dsp:sp>
    <dsp:sp modelId="{D06BEE5D-3535-4A48-8382-25BE76E20240}">
      <dsp:nvSpPr>
        <dsp:cNvPr id="0" name=""/>
        <dsp:cNvSpPr/>
      </dsp:nvSpPr>
      <dsp:spPr>
        <a:xfrm>
          <a:off x="516456" y="1331668"/>
          <a:ext cx="871050" cy="13434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2700" kern="1200">
            <a:noFill/>
          </a:endParaRPr>
        </a:p>
      </dsp:txBody>
      <dsp:txXfrm>
        <a:off x="541968" y="1357180"/>
        <a:ext cx="820026" cy="1292426"/>
      </dsp:txXfrm>
    </dsp:sp>
    <dsp:sp modelId="{87152B24-1C43-42E3-8583-DC9B64156695}">
      <dsp:nvSpPr>
        <dsp:cNvPr id="0" name=""/>
        <dsp:cNvSpPr/>
      </dsp:nvSpPr>
      <dsp:spPr>
        <a:xfrm rot="1732">
          <a:off x="1387507" y="1987786"/>
          <a:ext cx="844745" cy="31640"/>
        </a:xfrm>
        <a:prstGeom prst="rightArrow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" kern="1200"/>
        </a:p>
      </dsp:txBody>
      <dsp:txXfrm>
        <a:off x="1788761" y="1982488"/>
        <a:ext cx="42237" cy="42237"/>
      </dsp:txXfrm>
    </dsp:sp>
    <dsp:sp modelId="{616B873A-68D3-4D1E-8503-C6B3B03B72FA}">
      <dsp:nvSpPr>
        <dsp:cNvPr id="0" name=""/>
        <dsp:cNvSpPr/>
      </dsp:nvSpPr>
      <dsp:spPr>
        <a:xfrm>
          <a:off x="2232252" y="1643076"/>
          <a:ext cx="2243692" cy="721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 dirty="0">
              <a:solidFill>
                <a:schemeClr val="bg1"/>
              </a:solidFill>
            </a:rPr>
            <a:t>ÚDRŽBA</a:t>
          </a:r>
        </a:p>
      </dsp:txBody>
      <dsp:txXfrm>
        <a:off x="2253384" y="1664208"/>
        <a:ext cx="2201428" cy="679222"/>
      </dsp:txXfrm>
    </dsp:sp>
    <dsp:sp modelId="{608F8E11-DAA0-42D1-8FEB-85E3F298DEA6}">
      <dsp:nvSpPr>
        <dsp:cNvPr id="0" name=""/>
        <dsp:cNvSpPr/>
      </dsp:nvSpPr>
      <dsp:spPr>
        <a:xfrm rot="18441086">
          <a:off x="4197533" y="1425276"/>
          <a:ext cx="1415782" cy="31640"/>
        </a:xfrm>
        <a:prstGeom prst="rightArrow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" kern="1200"/>
        </a:p>
      </dsp:txBody>
      <dsp:txXfrm>
        <a:off x="4870030" y="1405701"/>
        <a:ext cx="70789" cy="70789"/>
      </dsp:txXfrm>
    </dsp:sp>
    <dsp:sp modelId="{A7157A69-6148-4385-936D-47CE660378A4}">
      <dsp:nvSpPr>
        <dsp:cNvPr id="0" name=""/>
        <dsp:cNvSpPr/>
      </dsp:nvSpPr>
      <dsp:spPr>
        <a:xfrm>
          <a:off x="5334903" y="323496"/>
          <a:ext cx="1619534" cy="11097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0" kern="1200">
            <a:noFill/>
          </a:endParaRPr>
        </a:p>
      </dsp:txBody>
      <dsp:txXfrm>
        <a:off x="5367407" y="356000"/>
        <a:ext cx="1554526" cy="1044746"/>
      </dsp:txXfrm>
    </dsp:sp>
    <dsp:sp modelId="{BDE514BB-A638-42AC-B90D-1F5A5DCFB5BE}">
      <dsp:nvSpPr>
        <dsp:cNvPr id="0" name=""/>
        <dsp:cNvSpPr/>
      </dsp:nvSpPr>
      <dsp:spPr>
        <a:xfrm rot="2630821">
          <a:off x="4308784" y="2403332"/>
          <a:ext cx="1199109" cy="31640"/>
        </a:xfrm>
        <a:prstGeom prst="rightArrow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00" kern="1200"/>
        </a:p>
      </dsp:txBody>
      <dsp:txXfrm>
        <a:off x="4878361" y="2389174"/>
        <a:ext cx="59955" cy="59955"/>
      </dsp:txXfrm>
    </dsp:sp>
    <dsp:sp modelId="{6592C5D6-AF68-4E74-A728-5835D6A9BAF5}">
      <dsp:nvSpPr>
        <dsp:cNvPr id="0" name=""/>
        <dsp:cNvSpPr/>
      </dsp:nvSpPr>
      <dsp:spPr>
        <a:xfrm>
          <a:off x="5340733" y="2099478"/>
          <a:ext cx="1648105" cy="14700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5100" kern="1200">
            <a:noFill/>
          </a:endParaRPr>
        </a:p>
      </dsp:txBody>
      <dsp:txXfrm>
        <a:off x="5383788" y="2142533"/>
        <a:ext cx="1561995" cy="1383904"/>
      </dsp:txXfrm>
    </dsp:sp>
    <dsp:sp modelId="{59B3A594-0DAF-4665-9C36-EC1D3524092A}">
      <dsp:nvSpPr>
        <dsp:cNvPr id="0" name=""/>
        <dsp:cNvSpPr/>
      </dsp:nvSpPr>
      <dsp:spPr>
        <a:xfrm>
          <a:off x="523426" y="2784705"/>
          <a:ext cx="1005550" cy="13197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6400" kern="1200">
            <a:noFill/>
          </a:endParaRPr>
        </a:p>
      </dsp:txBody>
      <dsp:txXfrm>
        <a:off x="552878" y="2814157"/>
        <a:ext cx="946646" cy="1260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0731" tIns="45365" rIns="90731" bIns="45365" rtlCol="0"/>
          <a:lstStyle>
            <a:lvl1pPr algn="l">
              <a:defRPr sz="11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0731" tIns="45365" rIns="90731" bIns="45365" rtlCol="0"/>
          <a:lstStyle>
            <a:lvl1pPr algn="r">
              <a:defRPr sz="1100" smtClean="0"/>
            </a:lvl1pPr>
          </a:lstStyle>
          <a:p>
            <a:pPr>
              <a:defRPr/>
            </a:pPr>
            <a:fld id="{EBD9BBB8-A333-49C3-AF95-AD9B4496B79B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0731" tIns="45365" rIns="90731" bIns="45365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0731" tIns="45365" rIns="90731" bIns="45365" rtlCol="0" anchor="b"/>
          <a:lstStyle>
            <a:lvl1pPr algn="r">
              <a:defRPr sz="1100" smtClean="0"/>
            </a:lvl1pPr>
          </a:lstStyle>
          <a:p>
            <a:pPr>
              <a:defRPr/>
            </a:pPr>
            <a:fld id="{A81D954E-135E-4EA9-AB81-7C229358934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8616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fld id="{F65B8EE5-85EE-4A25-B5EF-66B4D5C6A07D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Kliknite sem a upravte štýly predlohy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Tretia úroveň</a:t>
            </a:r>
          </a:p>
          <a:p>
            <a:pPr lvl="3"/>
            <a:r>
              <a:rPr lang="en-US" noProof="0"/>
              <a:t>Štvrtá úroveň</a:t>
            </a:r>
          </a:p>
          <a:p>
            <a:pPr lvl="4"/>
            <a:r>
              <a:rPr lang="en-US" noProof="0"/>
              <a:t>Piata úroveň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fld id="{0F630B39-A77E-40E7-A44D-E8D401362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41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EC330-9339-4A19-A9C5-913B18297AD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44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044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FBBFE1-9637-4D58-A3D0-95BD53127B7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DC424-D4D5-442B-AE38-3B7FDCFCBB40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0BDC-746D-4EA2-AA87-4D45532ADF4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94F3E-8AEA-43E3-8851-DD305F6962E2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3A6AB-2733-471D-914B-F45A69607C2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FEFC4-B671-4443-A454-53C328D1C7B5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E5EDB-C6F5-4B36-B55A-05C670FD496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8779-80BA-4448-9888-38A4137E2292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4C97C-971E-4518-8BAF-AD7ADABFBC6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9A03-FF3D-4D1A-8B38-EDEB80886A46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FDFD5-20A3-4C83-B90A-8DFC4950D3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0D6A5-BB92-44E3-AE6A-D1A0ADC3EE7D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AAE2D-BEEA-4651-B77A-9DE5CA5EC1E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7E08-9C3E-4F4B-B6EA-9E2203BADAA5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D71E-4477-4ADC-B196-E77E3188071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E1F85-E3F9-4665-BB11-C5F179781ECF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A8C16-6F52-4978-8105-A089C347A0F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EBD10-8067-4BF6-93C6-EBDABBDE9727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2326-D4A8-44BE-9FA9-8E01400B096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06CE-8DE4-4463-8FC7-C3B0B1EA2A17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7E5C8-1DDE-4DEF-B2F9-AE26551E22B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44688-F3BF-43B0-B655-A171F36FEA2A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A41B-F55F-4A20-AA15-1E70FE66997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E1F8F8-9633-47BB-8885-7B4FB06EEE57}" type="datetimeFigureOut">
              <a:rPr lang="sk-SK"/>
              <a:pPr>
                <a:defRPr/>
              </a:pPr>
              <a:t>15.11.2024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3E76B4-E862-4D73-9EC7-374E482289D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png@01D6222C.FD57714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</p:spPr>
        <p:txBody>
          <a:bodyPr/>
          <a:lstStyle/>
          <a:p>
            <a:pPr eaLnBrk="1" hangingPunct="1"/>
            <a:r>
              <a:rPr lang="sk-SK" sz="3600" b="1" dirty="0">
                <a:latin typeface="Arial" charset="0"/>
              </a:rPr>
              <a:t>Manažment rizík</a:t>
            </a:r>
            <a:br>
              <a:rPr lang="sk-SK" sz="3600" b="1" dirty="0">
                <a:latin typeface="Arial" charset="0"/>
              </a:rPr>
            </a:br>
            <a:r>
              <a:rPr lang="sk-SK" sz="2400" b="1" dirty="0">
                <a:latin typeface="Arial" charset="0"/>
              </a:rPr>
              <a:t>Súbor prednášok z teórie a praxi riadenia rizík ako súčasť efektívnej prevencie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5362" name="Podnadpis 2"/>
          <p:cNvSpPr>
            <a:spLocks noGrp="1"/>
          </p:cNvSpPr>
          <p:nvPr>
            <p:ph type="subTitle" idx="1"/>
          </p:nvPr>
        </p:nvSpPr>
        <p:spPr>
          <a:xfrm>
            <a:off x="1547664" y="4149080"/>
            <a:ext cx="6400800" cy="1752600"/>
          </a:xfrm>
        </p:spPr>
        <p:txBody>
          <a:bodyPr/>
          <a:lstStyle/>
          <a:p>
            <a:pPr eaLnBrk="1" hangingPunct="1"/>
            <a:r>
              <a:rPr lang="sk-SK" sz="2800" b="1" i="1" dirty="0">
                <a:solidFill>
                  <a:schemeClr val="hlink"/>
                </a:solidFill>
                <a:latin typeface="Arial" charset="0"/>
              </a:rPr>
              <a:t>Prof. Ing. Juraj </a:t>
            </a:r>
            <a:r>
              <a:rPr lang="cs-CZ" sz="2800" b="1" i="1" dirty="0" err="1">
                <a:solidFill>
                  <a:schemeClr val="hlink"/>
                </a:solidFill>
                <a:latin typeface="Arial" charset="0"/>
              </a:rPr>
              <a:t>Sinay</a:t>
            </a:r>
            <a:r>
              <a:rPr lang="sk-SK" sz="2800" b="1" i="1" dirty="0">
                <a:solidFill>
                  <a:schemeClr val="hlink"/>
                </a:solidFill>
                <a:latin typeface="Arial" charset="0"/>
              </a:rPr>
              <a:t>, DrSc</a:t>
            </a:r>
            <a:r>
              <a:rPr lang="sk-SK" sz="2800" dirty="0">
                <a:solidFill>
                  <a:schemeClr val="hlink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sk-SK" sz="2400" dirty="0">
                <a:solidFill>
                  <a:schemeClr val="hlink"/>
                </a:solidFill>
                <a:latin typeface="Arial" charset="0"/>
              </a:rPr>
              <a:t>Fakulta </a:t>
            </a:r>
            <a:r>
              <a:rPr lang="cs-CZ" sz="2400" dirty="0">
                <a:solidFill>
                  <a:schemeClr val="hlink"/>
                </a:solidFill>
                <a:latin typeface="Arial" charset="0"/>
              </a:rPr>
              <a:t>bezpečnostního inženýrství </a:t>
            </a:r>
          </a:p>
          <a:p>
            <a:pPr eaLnBrk="1" hangingPunct="1"/>
            <a:r>
              <a:rPr lang="sk-SK" sz="2400" dirty="0">
                <a:solidFill>
                  <a:schemeClr val="hlink"/>
                </a:solidFill>
                <a:latin typeface="Arial" charset="0"/>
              </a:rPr>
              <a:t>VŠB TU Ostrava</a:t>
            </a:r>
            <a:endParaRPr lang="en-US" sz="2400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5" name="Obrázek 31" descr="cid:image001.png@01D579A1.75C2968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264696" cy="158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1"/>
          <p:cNvPicPr>
            <a:picLocks noChangeAspect="1"/>
          </p:cNvPicPr>
          <p:nvPr/>
        </p:nvPicPr>
        <p:blipFill>
          <a:blip r:embed="rId2" cstate="print"/>
          <a:srcRect l="23988" r="24957"/>
          <a:stretch>
            <a:fillRect/>
          </a:stretch>
        </p:blipFill>
        <p:spPr bwMode="auto">
          <a:xfrm>
            <a:off x="2555875" y="692150"/>
            <a:ext cx="4270375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0112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Kultúra bezpečnosti</a:t>
            </a:r>
          </a:p>
        </p:txBody>
      </p:sp>
      <p:sp>
        <p:nvSpPr>
          <p:cNvPr id="409602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1484313"/>
            <a:ext cx="8229600" cy="423068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  <a:r>
              <a:rPr lang="sk-SK" sz="2400" b="1"/>
              <a:t>„Kultúra“ </a:t>
            </a:r>
            <a:r>
              <a:rPr lang="sk-SK" sz="2400"/>
              <a:t>(z lat.) - súhrn materiálnych a duchovných výsledkov ľudskej činnosti. </a:t>
            </a:r>
          </a:p>
          <a:p>
            <a:pPr algn="just" eaLnBrk="1" hangingPunct="1">
              <a:buFont typeface="Arial" charset="0"/>
              <a:buNone/>
            </a:pPr>
            <a:endParaRPr lang="sk-SK" sz="2400"/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		Bezpečnosť a ochrana zdravia je spoločnou úlohou zamestnávateľov a zamestnancov. </a:t>
            </a:r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			</a:t>
            </a:r>
            <a:endParaRPr lang="sk-SK" sz="2400" b="1" u="sng"/>
          </a:p>
          <a:p>
            <a:pPr algn="just" eaLnBrk="1" hangingPunct="1">
              <a:buFont typeface="Arial" charset="0"/>
              <a:buNone/>
            </a:pPr>
            <a:endParaRPr lang="sk-SK" sz="2400"/>
          </a:p>
        </p:txBody>
      </p:sp>
      <p:pic>
        <p:nvPicPr>
          <p:cNvPr id="40960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4000500"/>
            <a:ext cx="28575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56311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654175"/>
          </a:xfrm>
        </p:spPr>
        <p:txBody>
          <a:bodyPr/>
          <a:lstStyle/>
          <a:p>
            <a:pPr algn="just" eaLnBrk="1" hangingPunct="1"/>
            <a:r>
              <a:rPr lang="sk-SK" sz="2400" b="1" i="1"/>
              <a:t>„kultúra bezpečnosti“ </a:t>
            </a:r>
            <a:r>
              <a:rPr lang="sk-SK" sz="2400"/>
              <a:t>- súhrn všetkých ľudských činností, ktoré vytvárajú podmienky </a:t>
            </a:r>
            <a:r>
              <a:rPr lang="sk-SK" sz="2400" b="1"/>
              <a:t>pre bezpečnú prácu a pre bezpečný život v systéme človek – stroj - prostredie.</a:t>
            </a:r>
            <a:endParaRPr lang="sk-SK" sz="4800" b="1"/>
          </a:p>
        </p:txBody>
      </p:sp>
      <p:sp>
        <p:nvSpPr>
          <p:cNvPr id="410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10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844675"/>
            <a:ext cx="42481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33095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000" b="1"/>
              <a:t>Princípy manažérstva BOZP ako súčasti kultúry bezpečnosti</a:t>
            </a:r>
            <a:endParaRPr lang="sk-SK" sz="4000"/>
          </a:p>
        </p:txBody>
      </p:sp>
      <p:sp>
        <p:nvSpPr>
          <p:cNvPr id="41165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sk-SK"/>
              <a:t> </a:t>
            </a:r>
            <a:endParaRPr lang="sk-SK" b="1"/>
          </a:p>
          <a:p>
            <a:pPr marL="0" indent="0" algn="just">
              <a:buFont typeface="Arial" charset="0"/>
              <a:buNone/>
            </a:pPr>
            <a:r>
              <a:rPr lang="sk-SK"/>
              <a:t>     Pojem „kultúra" pochádza z latinčiny a znamená súhrn materiálnych a duchovných výsledkov ľudskej činnosti, teda ak hovoríme o „kultúre bezpečnosti" bude sa jednať o súhrn všetkých ľudských činností, ktoré vytvárajú podmienky pre bezpečnú prácu a pre bezpečný život.</a:t>
            </a:r>
            <a:endParaRPr lang="sk-SK" b="1"/>
          </a:p>
        </p:txBody>
      </p:sp>
    </p:spTree>
    <p:extLst>
      <p:ext uri="{BB962C8B-B14F-4D97-AF65-F5344CB8AC3E}">
        <p14:creationId xmlns:p14="http://schemas.microsoft.com/office/powerpoint/2010/main" val="20017291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 idx="4294967295"/>
          </p:nvPr>
        </p:nvSpPr>
        <p:spPr>
          <a:xfrm>
            <a:off x="428625" y="115888"/>
            <a:ext cx="8229600" cy="812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b="1" dirty="0"/>
              <a:t>Princípy</a:t>
            </a:r>
            <a:endParaRPr lang="sk-SK" dirty="0"/>
          </a:p>
        </p:txBody>
      </p:sp>
      <p:sp>
        <p:nvSpPr>
          <p:cNvPr id="412674" name="Content Placeholder 2"/>
          <p:cNvSpPr>
            <a:spLocks noGrp="1"/>
          </p:cNvSpPr>
          <p:nvPr>
            <p:ph idx="4294967295"/>
          </p:nvPr>
        </p:nvSpPr>
        <p:spPr>
          <a:xfrm>
            <a:off x="214313" y="928688"/>
            <a:ext cx="8472487" cy="519747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sk-SK" sz="2700"/>
              <a:t>pre dosiahnutie bezpečnosti a teda minimalizovanie rizika na hodnotu jeho akceptovateľnosti nestačí vykonať opatrenie podľa predpisov a noriem, ale aj nad rámec právnych požiadaviek,</a:t>
            </a:r>
            <a:endParaRPr lang="sk-SK" sz="2700" b="1"/>
          </a:p>
          <a:p>
            <a:pPr algn="just">
              <a:lnSpc>
                <a:spcPct val="80000"/>
              </a:lnSpc>
            </a:pPr>
            <a:r>
              <a:rPr lang="sk-SK" sz="2700"/>
              <a:t>neexistuje nulové riziko, neexistuje absolútna bezpečnosť,</a:t>
            </a:r>
            <a:endParaRPr lang="sk-SK" sz="2700" b="1"/>
          </a:p>
          <a:p>
            <a:pPr algn="just">
              <a:lnSpc>
                <a:spcPct val="80000"/>
              </a:lnSpc>
            </a:pPr>
            <a:r>
              <a:rPr lang="sk-SK" sz="2700"/>
              <a:t>hranica akceptovateľného rizika nie je pevná hodnota, mení sa podľa stupňa technickej a kultúrnej úrovne spoločnosti a stavu poznania na základe výsledkov vedeckého výskumu,</a:t>
            </a:r>
            <a:endParaRPr lang="sk-SK" sz="2700" b="1"/>
          </a:p>
          <a:p>
            <a:pPr algn="just">
              <a:lnSpc>
                <a:spcPct val="80000"/>
              </a:lnSpc>
            </a:pPr>
            <a:r>
              <a:rPr lang="sk-SK" sz="2700"/>
              <a:t>ani podrobné analýzy rizík a následne prijatie príslušných opatrení nezaručuje, že nedôjde k úrazu alebo inej nežiadúcej udalosti, preto musí byť súčasťou preventívnych opatrení aj príprava na zvládnutie havárie,</a:t>
            </a:r>
            <a:endParaRPr lang="sk-SK" sz="2700" b="1"/>
          </a:p>
          <a:p>
            <a:pPr algn="just">
              <a:lnSpc>
                <a:spcPct val="80000"/>
              </a:lnSpc>
            </a:pPr>
            <a:endParaRPr lang="sk-SK" sz="2700"/>
          </a:p>
        </p:txBody>
      </p:sp>
    </p:spTree>
    <p:extLst>
      <p:ext uri="{BB962C8B-B14F-4D97-AF65-F5344CB8AC3E}">
        <p14:creationId xmlns:p14="http://schemas.microsoft.com/office/powerpoint/2010/main" val="38498878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Zástupný symbol pro obsah 2"/>
          <p:cNvSpPr>
            <a:spLocks noGrp="1"/>
          </p:cNvSpPr>
          <p:nvPr>
            <p:ph idx="4294967295"/>
          </p:nvPr>
        </p:nvSpPr>
        <p:spPr>
          <a:xfrm>
            <a:off x="500063" y="714375"/>
            <a:ext cx="8229600" cy="519747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sk-SK" sz="3000"/>
              <a:t>o existencii zostatkových rizík musia byť informovaní zamestnanci, užívatelia strojov a zariadení a iné osoby, ktorých sa ohrozenie týka,</a:t>
            </a:r>
            <a:endParaRPr lang="sk-SK" sz="3000" b="1"/>
          </a:p>
          <a:p>
            <a:pPr algn="just">
              <a:lnSpc>
                <a:spcPct val="80000"/>
              </a:lnSpc>
            </a:pPr>
            <a:r>
              <a:rPr lang="sk-SK" sz="3000"/>
              <a:t>riziko musí zvládnuť ten, kto ho vytvára - konštruktér vo svojom návrhu, výrobca vo svojom výrobku a zamestnávateľ v práci, ktorú zamestnancovi zadáva,</a:t>
            </a:r>
            <a:endParaRPr lang="sk-SK" sz="3000" b="1"/>
          </a:p>
          <a:p>
            <a:pPr algn="just">
              <a:lnSpc>
                <a:spcPct val="80000"/>
              </a:lnSpc>
            </a:pPr>
            <a:r>
              <a:rPr lang="sk-SK" sz="3000"/>
              <a:t>zabezpečenie podmienok pre neustále vzdelávanie a sprostredkovanie nových výsledkov vedy a výskumu v oblasti BOZP pre všetky skupiny v spoločnosti teda nielen zamestnancov a zamestnávateľov, ale aj pre všetkých mimo pracovného procesu teda tzv. tretie osoby.</a:t>
            </a:r>
            <a:endParaRPr lang="sk-SK" sz="3000" b="1"/>
          </a:p>
          <a:p>
            <a:pPr>
              <a:lnSpc>
                <a:spcPct val="80000"/>
              </a:lnSpc>
            </a:pPr>
            <a:endParaRPr lang="sk-SK" sz="3000"/>
          </a:p>
        </p:txBody>
      </p:sp>
    </p:spTree>
    <p:extLst>
      <p:ext uri="{BB962C8B-B14F-4D97-AF65-F5344CB8AC3E}">
        <p14:creationId xmlns:p14="http://schemas.microsoft.com/office/powerpoint/2010/main" val="4489106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Nadpis 1"/>
          <p:cNvSpPr>
            <a:spLocks noGrp="1"/>
          </p:cNvSpPr>
          <p:nvPr>
            <p:ph type="title" idx="4294967295"/>
          </p:nvPr>
        </p:nvSpPr>
        <p:spPr>
          <a:xfrm>
            <a:off x="214313" y="142875"/>
            <a:ext cx="8715375" cy="642938"/>
          </a:xfrm>
        </p:spPr>
        <p:txBody>
          <a:bodyPr/>
          <a:lstStyle/>
          <a:p>
            <a:pPr eaLnBrk="1" hangingPunct="1"/>
            <a:r>
              <a:rPr lang="sk-SK" sz="2800" b="1"/>
              <a:t>Ďalšie princípy : </a:t>
            </a:r>
            <a:endParaRPr lang="sk-SK" sz="4000" b="1"/>
          </a:p>
        </p:txBody>
      </p:sp>
      <p:sp>
        <p:nvSpPr>
          <p:cNvPr id="414722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836613"/>
            <a:ext cx="8358187" cy="4525962"/>
          </a:xfrm>
        </p:spPr>
        <p:txBody>
          <a:bodyPr/>
          <a:lstStyle/>
          <a:p>
            <a:pPr algn="just" eaLnBrk="1" hangingPunct="1"/>
            <a:r>
              <a:rPr lang="sk-SK" sz="2400"/>
              <a:t>BOZP musí byť súčasťou stratégie rozvoja firmy!</a:t>
            </a:r>
          </a:p>
          <a:p>
            <a:pPr algn="just" eaLnBrk="1" hangingPunct="1"/>
            <a:r>
              <a:rPr lang="sk-SK" sz="2400"/>
              <a:t>Prioritou musí byť prevencia!</a:t>
            </a:r>
          </a:p>
          <a:p>
            <a:pPr algn="just" eaLnBrk="1" hangingPunct="1"/>
            <a:r>
              <a:rPr lang="sk-SK" sz="2400"/>
              <a:t>Zodpovednosť v rámci úloh BOZP nie je možné delegovať!</a:t>
            </a:r>
          </a:p>
          <a:p>
            <a:pPr algn="just" eaLnBrk="1" hangingPunct="1"/>
            <a:r>
              <a:rPr lang="sk-SK" sz="2400"/>
              <a:t>Život a zdravie spolupracovníkov majú prednosť pred ostatnými rozhodnutiami!</a:t>
            </a:r>
          </a:p>
          <a:p>
            <a:pPr algn="just" eaLnBrk="1" hangingPunct="1"/>
            <a:r>
              <a:rPr lang="sk-SK" sz="2400"/>
              <a:t>Systém manažérstva BOZP musí zahŕňať aj opatrenia pre „tretie“ osoby!</a:t>
            </a:r>
          </a:p>
          <a:p>
            <a:pPr algn="just" eaLnBrk="1" hangingPunct="1"/>
            <a:r>
              <a:rPr lang="sk-SK" sz="2400"/>
              <a:t>Pozornosť musí byť zameraná na minimalizáciu humánnych a materiálnych škôd!</a:t>
            </a:r>
          </a:p>
          <a:p>
            <a:pPr algn="just" eaLnBrk="1" hangingPunct="1"/>
            <a:r>
              <a:rPr lang="sk-SK" sz="2400"/>
              <a:t>BOZP musí byť prioritou v rámci všetkých činností!</a:t>
            </a:r>
          </a:p>
          <a:p>
            <a:pPr algn="just" eaLnBrk="1" hangingPunct="1"/>
            <a:r>
              <a:rPr lang="sk-SK" sz="2400"/>
              <a:t>Povinnosť dodržiavať opatrenia vyplývajúce z SM BOZP!</a:t>
            </a:r>
          </a:p>
          <a:p>
            <a:pPr algn="just" eaLnBrk="1" hangingPunct="1"/>
            <a:r>
              <a:rPr lang="sk-SK" sz="2400"/>
              <a:t>Vytvárať podmienky pre neustále zlepšovanie SM BOZP a jeho efektívnosť!</a:t>
            </a:r>
          </a:p>
          <a:p>
            <a:pPr algn="just" eaLnBrk="1" hangingPunct="1"/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39323199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2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17796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Bezpečnosť a ochrana zdravia pri práci 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 spoločnou úlohou zamestnávateľov a zamestnancov,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zahŕňa vzájomnú súvislosť človek – stroj – technika,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legislatívnou požiadavkou.</a:t>
            </a:r>
          </a:p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 Je povinnosťou zamestnávateľa posudzovať riziká?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 daná legislatívou,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 dobrovoľnou za účelom zvýšenia konkurencieschopnosti,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nie.</a:t>
            </a:r>
          </a:p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O zostatkových rizikách:</a:t>
            </a:r>
            <a:r>
              <a:rPr lang="sk-SK" b="1"/>
              <a:t>         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nemusia byť informovaní všetci zamestnanci,                       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musí byť informovaný len vedúci zamestnanec,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musia byť informovaní všetci zamestnanci.</a:t>
            </a:r>
          </a:p>
          <a:p>
            <a:pPr marL="342900" indent="-342900">
              <a:buFont typeface="Calibri" pitchFamily="34" charset="0"/>
              <a:buAutoNum type="arabicParenR"/>
            </a:pPr>
            <a:r>
              <a:rPr lang="sk-SK"/>
              <a:t>V oblasti BOZP platí: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existuje absolútna bezpečnosť, neexistuje nulové riziko,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neexistuje nulové riziko, neexistuje absolútna bezpečnosť,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neexistuje nulové riziko, existuje absolútne nebezpečenstvo.</a:t>
            </a:r>
          </a:p>
        </p:txBody>
      </p:sp>
    </p:spTree>
    <p:extLst>
      <p:ext uri="{BB962C8B-B14F-4D97-AF65-F5344CB8AC3E}">
        <p14:creationId xmlns:p14="http://schemas.microsoft.com/office/powerpoint/2010/main" val="8615437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2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18820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5"/>
            </a:pPr>
            <a:r>
              <a:rPr lang="sk-SK"/>
              <a:t>Povinnosť zvládnuť riziko je na osobe, ktorá: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riziko vytvára - konštruktér vo svojom návrhu, výrobca vo svojom výrobku a zamestnávateľ v práci, ktorú zamestnancovi zadáva,</a:t>
            </a:r>
            <a:r>
              <a:rPr lang="sk-SK" b="1"/>
              <a:t> 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ohrozená – zamestnanec pri vykonávaní pracovných povinností,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riziko vytvára - zamestnanec pri vykonávaní pracovných povinností.</a:t>
            </a:r>
          </a:p>
          <a:p>
            <a:pPr marL="342900" indent="-342900">
              <a:buFont typeface="Calibri" pitchFamily="34" charset="0"/>
              <a:buAutoNum type="arabicPeriod" startAt="5"/>
            </a:pPr>
            <a:r>
              <a:rPr lang="sk-SK"/>
              <a:t>K princípom kultúry BOZP nepatrí vyjadrenie: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BOZP musí byť prioritou v rámci všetkých činností,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život a zdravie spolupracovníkov majú prednosť pred ostatnými rozhodnutiami,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prioritou musia byť vhodne zvolené nápravné opatrenia,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zodpovednosť v rámci úloh BOZP nie je možné delegovať.</a:t>
            </a:r>
          </a:p>
          <a:p>
            <a:pPr marL="342900" indent="-342900">
              <a:buFont typeface="Calibri" pitchFamily="34" charset="0"/>
              <a:buAutoNum type="arabicPeriod" startAt="5"/>
            </a:pPr>
            <a:r>
              <a:rPr lang="sk-SK"/>
              <a:t>K cieľom a úlohám v oblasti manažérstva bezpečnosti práce patrí: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zisťovanie nebezpečenstiev a z nich vyplývajúcich ohrození,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stanovenie miery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stanovenie finančného dopadu vzniknutej nežiaducej udalosti.</a:t>
            </a:r>
          </a:p>
        </p:txBody>
      </p:sp>
    </p:spTree>
    <p:extLst>
      <p:ext uri="{BB962C8B-B14F-4D97-AF65-F5344CB8AC3E}">
        <p14:creationId xmlns:p14="http://schemas.microsoft.com/office/powerpoint/2010/main" val="61069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ázek 1"/>
          <p:cNvPicPr>
            <a:picLocks noChangeAspect="1"/>
          </p:cNvPicPr>
          <p:nvPr/>
        </p:nvPicPr>
        <p:blipFill>
          <a:blip r:embed="rId2" cstate="print"/>
          <a:srcRect l="7465" r="11395"/>
          <a:stretch>
            <a:fillRect/>
          </a:stretch>
        </p:blipFill>
        <p:spPr bwMode="auto">
          <a:xfrm>
            <a:off x="995363" y="188913"/>
            <a:ext cx="7129462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ázek 1"/>
          <p:cNvPicPr>
            <a:picLocks noChangeAspect="1"/>
          </p:cNvPicPr>
          <p:nvPr/>
        </p:nvPicPr>
        <p:blipFill>
          <a:blip r:embed="rId2" cstate="print"/>
          <a:srcRect l="5527" r="7408"/>
          <a:stretch>
            <a:fillRect/>
          </a:stretch>
        </p:blipFill>
        <p:spPr bwMode="auto">
          <a:xfrm>
            <a:off x="755650" y="393700"/>
            <a:ext cx="7777163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brázek 1"/>
          <p:cNvPicPr>
            <a:picLocks noChangeAspect="1"/>
          </p:cNvPicPr>
          <p:nvPr/>
        </p:nvPicPr>
        <p:blipFill>
          <a:blip r:embed="rId2" cstate="print"/>
          <a:srcRect l="22392" t="4877" r="28033"/>
          <a:stretch>
            <a:fillRect/>
          </a:stretch>
        </p:blipFill>
        <p:spPr bwMode="auto">
          <a:xfrm>
            <a:off x="2268538" y="42863"/>
            <a:ext cx="489585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t="27008" b="26040"/>
          <a:stretch/>
        </p:blipFill>
        <p:spPr>
          <a:xfrm rot="16200000">
            <a:off x="1318373" y="1301975"/>
            <a:ext cx="6507253" cy="4320480"/>
          </a:xfrm>
          <a:prstGeom prst="rect">
            <a:avLst/>
          </a:prstGeom>
          <a:scene3d>
            <a:camera prst="orthographicFront">
              <a:rot lat="21599974" lon="11099976" rev="45"/>
            </a:camera>
            <a:lightRig rig="threePt" dir="t"/>
          </a:scene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1" name="Picture 3" descr="Foto roka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9" name="Picture 3" descr="Foto rok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296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7" name="Picture 3" descr="Foto rok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0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0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800" b="1" i="1" dirty="0"/>
              <a:t>Odporúčaná</a:t>
            </a:r>
            <a:r>
              <a:rPr lang="sk-SK" dirty="0"/>
              <a:t> </a:t>
            </a:r>
            <a:r>
              <a:rPr lang="sk-SK" sz="4800" b="1" i="1" dirty="0"/>
              <a:t>literatúra</a:t>
            </a:r>
            <a:endParaRPr lang="sk-SK" b="1" i="1" dirty="0"/>
          </a:p>
        </p:txBody>
      </p:sp>
      <p:grpSp>
        <p:nvGrpSpPr>
          <p:cNvPr id="17410" name="Skupina 11"/>
          <p:cNvGrpSpPr>
            <a:grpSpLocks/>
          </p:cNvGrpSpPr>
          <p:nvPr/>
        </p:nvGrpSpPr>
        <p:grpSpPr bwMode="auto">
          <a:xfrm>
            <a:off x="179388" y="1484313"/>
            <a:ext cx="4738687" cy="5151437"/>
            <a:chOff x="611560" y="1700808"/>
            <a:chExt cx="4738727" cy="5151439"/>
          </a:xfrm>
        </p:grpSpPr>
        <p:pic>
          <p:nvPicPr>
            <p:cNvPr id="17412" name="Zástupný symbol pro obsah 3"/>
            <p:cNvPicPr>
              <a:picLocks noChangeAspect="1"/>
            </p:cNvPicPr>
            <p:nvPr/>
          </p:nvPicPr>
          <p:blipFill>
            <a:blip r:embed="rId2" cstate="print"/>
            <a:srcRect l="14923" t="15417" r="22147" b="26520"/>
            <a:stretch>
              <a:fillRect/>
            </a:stretch>
          </p:blipFill>
          <p:spPr bwMode="auto">
            <a:xfrm rot="5400000">
              <a:off x="1464097" y="3538803"/>
              <a:ext cx="2880320" cy="1993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Obrázek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B98E64"/>
                </a:clrFrom>
                <a:clrTo>
                  <a:srgbClr val="B98E64">
                    <a:alpha val="0"/>
                  </a:srgbClr>
                </a:clrTo>
              </a:clrChange>
            </a:blip>
            <a:srcRect l="15225" t="25105" r="19189" b="20000"/>
            <a:stretch>
              <a:fillRect/>
            </a:stretch>
          </p:blipFill>
          <p:spPr bwMode="auto">
            <a:xfrm rot="5400000">
              <a:off x="2888860" y="4390820"/>
              <a:ext cx="3024336" cy="1898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Zástupný symbol pro obsah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706" t="3960" r="14317" b="10677"/>
            <a:stretch>
              <a:fillRect/>
            </a:stretch>
          </p:blipFill>
          <p:spPr bwMode="auto">
            <a:xfrm>
              <a:off x="611560" y="2066065"/>
              <a:ext cx="2162543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415" name="Skupina 10"/>
            <p:cNvGrpSpPr>
              <a:grpSpLocks/>
            </p:cNvGrpSpPr>
            <p:nvPr/>
          </p:nvGrpSpPr>
          <p:grpSpPr bwMode="auto">
            <a:xfrm>
              <a:off x="3131840" y="1700808"/>
              <a:ext cx="2107961" cy="2952328"/>
              <a:chOff x="5220071" y="3429001"/>
              <a:chExt cx="2107961" cy="2952328"/>
            </a:xfrm>
          </p:grpSpPr>
          <p:sp>
            <p:nvSpPr>
              <p:cNvPr id="9" name="Obdélník 8"/>
              <p:cNvSpPr/>
              <p:nvPr/>
            </p:nvSpPr>
            <p:spPr>
              <a:xfrm rot="20393991">
                <a:off x="5339825" y="3738563"/>
                <a:ext cx="1271599" cy="15716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sk-SK"/>
              </a:p>
            </p:txBody>
          </p:sp>
          <p:pic>
            <p:nvPicPr>
              <p:cNvPr id="17417" name="Zástupný symbol pro obsah 3"/>
              <p:cNvPicPr>
                <a:picLocks noChangeAspect="1"/>
              </p:cNvPicPr>
              <p:nvPr/>
            </p:nvPicPr>
            <p:blipFill>
              <a:blip r:embed="rId5" cstate="print"/>
              <a:srcRect l="14514" t="11414" r="17232" b="23608"/>
              <a:stretch>
                <a:fillRect/>
              </a:stretch>
            </p:blipFill>
            <p:spPr bwMode="auto">
              <a:xfrm rot="5400000">
                <a:off x="4797888" y="3851184"/>
                <a:ext cx="2952328" cy="2107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" name="TextovéPole 12"/>
          <p:cNvSpPr txBox="1"/>
          <p:nvPr/>
        </p:nvSpPr>
        <p:spPr>
          <a:xfrm>
            <a:off x="5003800" y="1846263"/>
            <a:ext cx="4032250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i="1" dirty="0">
                <a:latin typeface="+mj-lt"/>
              </a:rPr>
              <a:t>Monografie: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b="1" i="1" dirty="0">
                <a:latin typeface="+mj-lt"/>
              </a:rPr>
              <a:t>BEZPEČNÁ TECHNIKA, BEZPEČNÉ PRACOVISKÁ – ATRIBÚTY PROSPERUJÚCEJ SPOLOČNOSTI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i="1" dirty="0">
                <a:latin typeface="+mj-lt"/>
              </a:rPr>
              <a:t>BEZPEČNOSŤ  A RIZIKÁ TECHNICKÝCH SYSTÉMOV</a:t>
            </a:r>
          </a:p>
          <a:p>
            <a:pPr>
              <a:defRPr/>
            </a:pPr>
            <a:endParaRPr lang="sk-SK" i="1" dirty="0">
              <a:latin typeface="+mj-lt"/>
            </a:endParaRPr>
          </a:p>
          <a:p>
            <a:pPr>
              <a:defRPr/>
            </a:pPr>
            <a:r>
              <a:rPr lang="sk-SK" i="1" dirty="0">
                <a:latin typeface="+mj-lt"/>
              </a:rPr>
              <a:t>Skriptá: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i="1" dirty="0">
                <a:latin typeface="+mj-lt"/>
              </a:rPr>
              <a:t>TEÓRIA A PRAX BEZPEČNOSTI A OCHRANY ZDRAVIA PRI PRÁCI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i="1" dirty="0">
                <a:latin typeface="+mj-lt"/>
              </a:rPr>
              <a:t>MANAŽÉRSTVO RIZÍK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sk-SK" b="1" i="1" dirty="0">
                <a:latin typeface="+mj-lt"/>
              </a:rPr>
              <a:t>RIADENIE RIZÍK – VŠB FBI Ostrava -2021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0" cy="123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09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pPr eaLnBrk="1" hangingPunct="1"/>
            <a:r>
              <a:rPr lang="sk-SK" sz="3200" b="1" dirty="0"/>
              <a:t>Prípadová štúdia  </a:t>
            </a:r>
            <a:br>
              <a:rPr lang="sk-SK" sz="3200" b="1" dirty="0"/>
            </a:br>
            <a:r>
              <a:rPr lang="sk-SK" sz="3200" b="1" dirty="0"/>
              <a:t> Bezpečnostné predpisy v lietadle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28800"/>
            <a:ext cx="8229600" cy="4824536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 </a:t>
            </a:r>
            <a:r>
              <a:rPr lang="sk-SK" sz="2800" b="1" dirty="0"/>
              <a:t>Letecká linka Košice – </a:t>
            </a:r>
            <a:r>
              <a:rPr lang="sk-SK" sz="2800" b="1" dirty="0" err="1"/>
              <a:t>Antalya</a:t>
            </a:r>
            <a:r>
              <a:rPr lang="sk-SK" sz="2800" b="1" dirty="0"/>
              <a:t>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-  Lietadlo tureckej spoločnosti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-  Komunikácia v lietadle zo strany leteckej spoločnosti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dirty="0"/>
              <a:t>	- turecky a anglicky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sz="2800" dirty="0"/>
              <a:t>Cestujúci 100% slovenskí občania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sz="2800" dirty="0"/>
              <a:t>Bezpečnostné predpisy – v AJ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sz="2800" dirty="0"/>
              <a:t>Informácie stewardiek – v AJ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sk-SK" sz="2800" dirty="0"/>
              <a:t>Otázka?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sk-SK" sz="2800" dirty="0"/>
              <a:t>Aká je efektivita v rámci prevencie rizík pre cestujúcich</a:t>
            </a:r>
          </a:p>
        </p:txBody>
      </p:sp>
    </p:spTree>
    <p:extLst>
      <p:ext uri="{BB962C8B-B14F-4D97-AF65-F5344CB8AC3E}">
        <p14:creationId xmlns:p14="http://schemas.microsoft.com/office/powerpoint/2010/main" val="160153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pPr eaLnBrk="1" hangingPunct="1"/>
            <a:r>
              <a:rPr lang="sk-SK" sz="3200" b="1" dirty="0"/>
              <a:t>Prípadová štúdia  </a:t>
            </a:r>
            <a:br>
              <a:rPr lang="sk-SK" sz="3200" b="1" dirty="0"/>
            </a:br>
            <a:r>
              <a:rPr lang="sk-SK" sz="3200" b="1" dirty="0"/>
              <a:t> Východ z reštaurácie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28800"/>
            <a:ext cx="8229600" cy="4824536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b="1" dirty="0"/>
              <a:t>Drevená schody – bez zábradlia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b="1" dirty="0"/>
              <a:t>Otváracie hodiny do 23.00, cez víkend do 2.00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800" b="1" dirty="0"/>
              <a:t>Priestor z vonkajšej strany – neosvetlený.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6992"/>
            <a:ext cx="3777698" cy="283327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06" y="3356992"/>
            <a:ext cx="3761149" cy="282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3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5972175" cy="1143000"/>
          </a:xfrm>
        </p:spPr>
        <p:txBody>
          <a:bodyPr/>
          <a:lstStyle/>
          <a:p>
            <a:pPr eaLnBrk="1" hangingPunct="1"/>
            <a:r>
              <a:rPr lang="sk-SK" b="1" i="1"/>
              <a:t>„Viac bezpečnosti"</a:t>
            </a:r>
            <a:r>
              <a:rPr lang="sk-SK" b="1"/>
              <a:t> 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25549"/>
            <a:ext cx="8229600" cy="4197350"/>
          </a:xfrm>
        </p:spPr>
        <p:txBody>
          <a:bodyPr rtlCol="0">
            <a:normAutofit fontScale="850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- </a:t>
            </a:r>
            <a:r>
              <a:rPr lang="sk-SK" sz="3900" dirty="0"/>
              <a:t>je cieľom všetkých rozhodnutí v štruktúre firmy pri zvyšovaní jej konkurencieschopnosti napr. pri plánovaní nákupu nových strojov, pri projektovaní výrobných procesov, pri riadení ľudských zdrojov, pri znižovaní celkových nákladov vo výrobnom procese.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 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 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727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k-SK" sz="4400"/>
              <a:t>„Viac bezpečnosti“</a:t>
            </a:r>
            <a:endParaRPr lang="sk-SK" sz="4400" dirty="0"/>
          </a:p>
        </p:txBody>
      </p:sp>
      <p:pic>
        <p:nvPicPr>
          <p:cNvPr id="30722" name="Obrázek 3" descr="cyklista.jpg"/>
          <p:cNvPicPr>
            <a:picLocks noChangeAspect="1"/>
          </p:cNvPicPr>
          <p:nvPr/>
        </p:nvPicPr>
        <p:blipFill>
          <a:blip r:embed="rId2" cstate="print"/>
          <a:srcRect b="8939"/>
          <a:stretch>
            <a:fillRect/>
          </a:stretch>
        </p:blipFill>
        <p:spPr bwMode="auto">
          <a:xfrm>
            <a:off x="971550" y="1566863"/>
            <a:ext cx="7210425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„Viac bezpečnosti“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01050" cy="4525963"/>
          </a:xfrm>
        </p:spPr>
        <p:txBody>
          <a:bodyPr/>
          <a:lstStyle/>
          <a:p>
            <a:pPr eaLnBrk="1" hangingPunct="1"/>
            <a:r>
              <a:rPr lang="sk-SK" sz="2400"/>
              <a:t>pri plánovaní nových strojov, komplexných zariadení, ako aj rôznych druhov činností.  </a:t>
            </a:r>
          </a:p>
          <a:p>
            <a:pPr eaLnBrk="1" hangingPunct="1"/>
            <a:endParaRPr lang="sk-SK" sz="2400"/>
          </a:p>
        </p:txBody>
      </p:sp>
      <p:graphicFrame>
        <p:nvGraphicFramePr>
          <p:cNvPr id="4" name="Diagram 3"/>
          <p:cNvGraphicFramePr/>
          <p:nvPr/>
        </p:nvGraphicFramePr>
        <p:xfrm>
          <a:off x="142844" y="2285992"/>
          <a:ext cx="6500858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6643688" y="2857500"/>
            <a:ext cx="2286000" cy="2143125"/>
          </a:xfrm>
          <a:prstGeom prst="rect">
            <a:avLst/>
          </a:prstGeom>
          <a:gradFill flip="none"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sk-SK" dirty="0">
                <a:solidFill>
                  <a:schemeClr val="dk1"/>
                </a:solidFill>
                <a:latin typeface="+mn-lt"/>
                <a:cs typeface="+mn-cs"/>
              </a:rPr>
              <a:t>Prerušenie výrobného procesu, príp. vykonávanej činnosti, s dôsledkami pre všetky jeho zložky. </a:t>
            </a:r>
          </a:p>
          <a:p>
            <a:pPr algn="ctr">
              <a:defRPr/>
            </a:pPr>
            <a:endParaRPr lang="sk-SK" dirty="0">
              <a:solidFill>
                <a:schemeClr val="dk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000" b="1" dirty="0"/>
              <a:t>Vývoj bezpečnosti a ochrany zdravia pri práci</a:t>
            </a:r>
            <a:endParaRPr lang="sk-SK" sz="4000" dirty="0"/>
          </a:p>
        </p:txBody>
      </p:sp>
      <p:sp>
        <p:nvSpPr>
          <p:cNvPr id="33794" name="Content Placeholder 2"/>
          <p:cNvSpPr>
            <a:spLocks noGrp="1"/>
          </p:cNvSpPr>
          <p:nvPr>
            <p:ph idx="4294967295"/>
          </p:nvPr>
        </p:nvSpPr>
        <p:spPr>
          <a:xfrm>
            <a:off x="285750" y="1428750"/>
            <a:ext cx="8401050" cy="4786313"/>
          </a:xfrm>
        </p:spPr>
        <p:txBody>
          <a:bodyPr/>
          <a:lstStyle/>
          <a:p>
            <a:pPr algn="just"/>
            <a:r>
              <a:rPr lang="sk-SK" sz="2000" dirty="0"/>
              <a:t>Príspevok bezpečnosti a ochrany zdravia pri práci pre úspešnosť podniku, pre úspešnosť národného hospodárstva ako aj pre spoločnosť musí byť presvedčujúco formulovaný. Nesmie sa však pritom hľadať len ekonomické zdôvodnenie. </a:t>
            </a:r>
            <a:r>
              <a:rPr lang="sk-SK" sz="2000" b="1" u="sng" dirty="0"/>
              <a:t>BOZP je a ostane dôležitou humánnou a etickou povinnosťou.</a:t>
            </a:r>
            <a:endParaRPr lang="sk-SK" sz="2000" b="1" dirty="0"/>
          </a:p>
          <a:p>
            <a:pPr algn="just"/>
            <a:r>
              <a:rPr lang="sk-SK" sz="2000" dirty="0"/>
              <a:t>BOZP musí prekonať svoju orientáciu len na priemyselné odvetvia a ale musí sa intenzívnejšie orientovať na moderné oblasti národného hospodárstva /energetika, nové technológie, </a:t>
            </a:r>
            <a:r>
              <a:rPr lang="sk-SK" sz="2000" dirty="0" err="1"/>
              <a:t>cybersecurity</a:t>
            </a:r>
            <a:r>
              <a:rPr lang="sk-SK" sz="2000" dirty="0"/>
              <a:t>, vodíkové technológie a pod./ ako aj na služby v širšom slova zmysle. </a:t>
            </a:r>
            <a:r>
              <a:rPr lang="sk-SK" sz="2000" b="1" u="sng" dirty="0"/>
              <a:t>Postupne sa musí rozširovať na všetky oblasti života.</a:t>
            </a:r>
            <a:endParaRPr lang="sk-SK" sz="2000" b="1" dirty="0"/>
          </a:p>
          <a:p>
            <a:pPr algn="just"/>
            <a:r>
              <a:rPr lang="sk-SK" sz="2000" dirty="0"/>
              <a:t>BOZP potrebuje silných partnerov napr. systém sociálneho zabezpečenia a úrazového  poistenia, ale aj podporu u vrcholového manažmentu v podnikoch, spolkoch, profesijných organizáciách a vo všetkých zložkách </a:t>
            </a:r>
            <a:r>
              <a:rPr lang="sk-SK" sz="2000" b="1" u="sng" dirty="0"/>
              <a:t>spoločenského života</a:t>
            </a:r>
            <a:r>
              <a:rPr lang="sk-SK" sz="2000" dirty="0"/>
              <a:t>.</a:t>
            </a:r>
            <a:endParaRPr lang="sk-SK" sz="2000" b="1" dirty="0"/>
          </a:p>
          <a:p>
            <a:pPr algn="just"/>
            <a:endParaRPr lang="sk-SK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4294967295"/>
          </p:nvPr>
        </p:nvSpPr>
        <p:spPr>
          <a:xfrm>
            <a:off x="251520" y="260648"/>
            <a:ext cx="8229600" cy="576897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sk-SK" sz="2700" dirty="0"/>
              <a:t>Odborníci v oblasti BOZP sa musia zo skupiny „jednoduchých kontrolórov" dostať do skupiny odborníkov na riešenie problémov príp. do skupiny odborných poradcov ako aj do skupiny manažérov a </a:t>
            </a:r>
            <a:r>
              <a:rPr lang="sk-SK" sz="2700" b="1" u="sng" dirty="0"/>
              <a:t>musia sa stať súčasťou podnikovej kultúry firiem</a:t>
            </a:r>
            <a:r>
              <a:rPr lang="sk-SK" sz="2700" dirty="0"/>
              <a:t>.</a:t>
            </a:r>
            <a:endParaRPr lang="sk-SK" sz="2700" b="1" dirty="0"/>
          </a:p>
          <a:p>
            <a:pPr algn="just">
              <a:lnSpc>
                <a:spcPct val="80000"/>
              </a:lnSpc>
            </a:pPr>
            <a:r>
              <a:rPr lang="sk-SK" sz="2700" dirty="0"/>
              <a:t>Právne predpisy v oblasti BOZP musia vytvoriť priestor </a:t>
            </a:r>
            <a:r>
              <a:rPr lang="sk-SK" sz="2700" b="1" u="sng" dirty="0"/>
              <a:t>pre systémové riešenia</a:t>
            </a:r>
            <a:r>
              <a:rPr lang="sk-SK" sz="2700" dirty="0"/>
              <a:t> a nesmú sa orientovať na technické detaily – problematika ad hoc riešení.</a:t>
            </a:r>
            <a:endParaRPr lang="sk-SK" sz="2700" b="1" dirty="0"/>
          </a:p>
          <a:p>
            <a:pPr algn="just">
              <a:lnSpc>
                <a:spcPct val="80000"/>
              </a:lnSpc>
            </a:pPr>
            <a:r>
              <a:rPr lang="sk-SK" sz="2700" dirty="0"/>
              <a:t>V rámci riadenia systémov BOZP sa budú využívať </a:t>
            </a:r>
            <a:r>
              <a:rPr lang="sk-SK" sz="2700" b="1" u="sng" dirty="0"/>
              <a:t>moderné informačné a komunikačné techniky ako aj nástroje umelej inteligencie </a:t>
            </a:r>
            <a:r>
              <a:rPr lang="sk-SK" sz="2700" u="sng" dirty="0"/>
              <a:t>/napr. simulačné techniky a technológie, spracovanie </a:t>
            </a:r>
            <a:r>
              <a:rPr lang="sk-SK" sz="2700" u="sng" dirty="0" err="1"/>
              <a:t>datových</a:t>
            </a:r>
            <a:r>
              <a:rPr lang="sk-SK" sz="2700" u="sng" dirty="0"/>
              <a:t> súborov/</a:t>
            </a:r>
            <a:r>
              <a:rPr lang="sk-SK" sz="2700" dirty="0"/>
              <a:t>.</a:t>
            </a:r>
          </a:p>
          <a:p>
            <a:pPr algn="just">
              <a:lnSpc>
                <a:spcPct val="80000"/>
              </a:lnSpc>
            </a:pPr>
            <a:r>
              <a:rPr lang="sk-SK" sz="2700" dirty="0"/>
              <a:t>Právne predpisy pre bezpečnosť a ochranu zdravia pri práci ako aj dozor nad bezpečnosťou a ochranou zdravia pri práci musia byť účinné aj v prípadoch, ktoré vzniknú v dôsledku </a:t>
            </a:r>
            <a:r>
              <a:rPr lang="sk-SK" sz="2700" b="1" u="sng" dirty="0"/>
              <a:t>nárastu atypických pracovných situácií </a:t>
            </a:r>
            <a:r>
              <a:rPr lang="sk-SK" sz="2700" dirty="0"/>
              <a:t>– dôsledok nových technológii, súčasného štýlu života</a:t>
            </a:r>
            <a:endParaRPr lang="sk-SK" sz="27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sk-SK" sz="3000" dirty="0"/>
              <a:t>Bezpečnosť a ochrana zdravia pri práci sa musí rozvíjať v súlade s technickou úrovňou priemyselnej praxe v rámci /napr. členských štátov EÚ/, </a:t>
            </a:r>
            <a:r>
              <a:rPr lang="sk-SK" sz="3000" b="1" u="sng" dirty="0"/>
              <a:t>národné autority a národné postupy sa musia integrovať do celoeurópskych. </a:t>
            </a:r>
          </a:p>
          <a:p>
            <a:pPr marL="0" indent="0" algn="just">
              <a:lnSpc>
                <a:spcPct val="80000"/>
              </a:lnSpc>
              <a:buNone/>
            </a:pPr>
            <a:endParaRPr lang="sk-SK" sz="3000" b="1" u="sng" dirty="0"/>
          </a:p>
          <a:p>
            <a:pPr marL="0" indent="0" algn="just">
              <a:lnSpc>
                <a:spcPct val="80000"/>
              </a:lnSpc>
              <a:buNone/>
            </a:pPr>
            <a:r>
              <a:rPr lang="sk-SK" sz="3000" dirty="0"/>
              <a:t>Bezpečnosť nepozná hranice štátov.</a:t>
            </a:r>
          </a:p>
          <a:p>
            <a:pPr algn="just">
              <a:lnSpc>
                <a:spcPct val="80000"/>
              </a:lnSpc>
            </a:pPr>
            <a:endParaRPr lang="sk-SK" sz="3000" b="1" dirty="0"/>
          </a:p>
          <a:p>
            <a:pPr marL="0" indent="0" algn="just">
              <a:lnSpc>
                <a:spcPct val="80000"/>
              </a:lnSpc>
              <a:buNone/>
            </a:pPr>
            <a:r>
              <a:rPr lang="sk-SK" sz="3000" dirty="0"/>
              <a:t>Systém manažérstva BOZP </a:t>
            </a:r>
            <a:r>
              <a:rPr lang="sk-SK" sz="3000" b="1" u="sng" dirty="0"/>
              <a:t>musí byť súčasťou integrovaných systémov riadenia firmy</a:t>
            </a:r>
            <a:r>
              <a:rPr lang="sk-SK" sz="3000" dirty="0"/>
              <a:t>  /spolu so systémom manažérstva kvality a environmentálnym manažérskym systémom/ a bude vytvárať jeden z pilierov ich úspešnosti.</a:t>
            </a:r>
            <a:endParaRPr lang="sk-SK" sz="3000" b="1" dirty="0"/>
          </a:p>
          <a:p>
            <a:pPr algn="just">
              <a:lnSpc>
                <a:spcPct val="80000"/>
              </a:lnSpc>
            </a:pPr>
            <a:endParaRPr lang="sk-SK" sz="3000" dirty="0"/>
          </a:p>
          <a:p>
            <a:pPr>
              <a:lnSpc>
                <a:spcPct val="80000"/>
              </a:lnSpc>
            </a:pPr>
            <a:endParaRPr lang="sk-SK" sz="3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Čo to je nebezpečenstvo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14738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    Keď sa v hovorovej reči hovorí, že </a:t>
            </a:r>
            <a:r>
              <a:rPr lang="sk-SK" b="1" dirty="0">
                <a:solidFill>
                  <a:srgbClr val="FF0000"/>
                </a:solidFill>
              </a:rPr>
              <a:t>nebezpečenstvo číha na človeka pri každej činnosti </a:t>
            </a:r>
            <a:r>
              <a:rPr lang="sk-SK" dirty="0"/>
              <a:t>je to zrejme pravda. Na základe tohto tvrdenia je možné priblížiť sa k niektorej z možných definícií tohto pojmu. Pochopenie jeho jednoznačného významu je predpokladom pre úvahy o bezpečnosti práce príp. bezpečnosti technických systémov a ich začlenenia do každodenného života a to či na pracovisku alebo v súkromnom živote.</a:t>
            </a:r>
            <a:endParaRPr lang="sk-SK" b="1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  <p:pic>
        <p:nvPicPr>
          <p:cNvPr id="3789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5143500"/>
            <a:ext cx="22145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86" y="206123"/>
            <a:ext cx="380047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ok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602" y="249384"/>
            <a:ext cx="1304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ok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28" y="1359143"/>
            <a:ext cx="191452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ĺžnik 8"/>
          <p:cNvSpPr/>
          <p:nvPr/>
        </p:nvSpPr>
        <p:spPr>
          <a:xfrm>
            <a:off x="2410690" y="272955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sk-SK" sz="2400" b="1" dirty="0">
                <a:latin typeface="Arial" panose="020B0604020202020204" pitchFamily="34" charset="0"/>
                <a:ea typeface="Calibri" panose="020F0502020204030204" pitchFamily="34" charset="0"/>
              </a:rPr>
              <a:t>Manažment/Riadenie rizík</a:t>
            </a:r>
          </a:p>
          <a:p>
            <a:pPr>
              <a:spcAft>
                <a:spcPts val="1200"/>
              </a:spcAft>
            </a:pP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</a:rPr>
              <a:t>(Študijná opora v rámci projektu Technika pro budúcnosť 2.0)</a:t>
            </a:r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2521527" y="497180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</a:rPr>
              <a:t>prof. Ing. Juraj Sinay, DrSc</a:t>
            </a:r>
          </a:p>
          <a:p>
            <a:pPr>
              <a:spcAft>
                <a:spcPts val="1200"/>
              </a:spcAft>
            </a:pP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</a:rPr>
              <a:t>VŠB - Technická univerzita Ostrava, Fakulta </a:t>
            </a:r>
            <a:r>
              <a:rPr lang="sk-SK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bezpečnostního</a:t>
            </a: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inženýrství</a:t>
            </a:r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42875"/>
            <a:ext cx="8229600" cy="2500313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400" dirty="0"/>
              <a:t>       Ak sa objekty ako </a:t>
            </a:r>
            <a:r>
              <a:rPr lang="sk-SK" sz="2400" i="1" dirty="0"/>
              <a:t>napr. stroje a strojové systémy, materiály, výrobné technológie, rôzne pracovné činnosti</a:t>
            </a:r>
            <a:r>
              <a:rPr lang="sk-SK" sz="2400" dirty="0"/>
              <a:t> - vyznačujú tým, že môžu spôsobiť neočakávaný negatívny dôsledok /jav/ - </a:t>
            </a:r>
            <a:r>
              <a:rPr lang="sk-SK" sz="2400" i="1" dirty="0"/>
              <a:t>napr. poškodenie človeka alebo majetku</a:t>
            </a:r>
            <a:r>
              <a:rPr lang="sk-SK" sz="2400" dirty="0"/>
              <a:t> - </a:t>
            </a:r>
            <a:r>
              <a:rPr lang="sk-SK" sz="2400" b="1" dirty="0"/>
              <a:t>ide o nebezpečenstvá alebo nebezpečné činnosti.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400" dirty="0"/>
          </a:p>
        </p:txBody>
      </p:sp>
      <p:pic>
        <p:nvPicPr>
          <p:cNvPr id="38915" name="Picture 5" descr="C:\Documents and Settings\Katarina\My Documents\My Pictures\post-it-note.jpg"/>
          <p:cNvPicPr>
            <a:picLocks noChangeAspect="1" noChangeArrowheads="1"/>
          </p:cNvPicPr>
          <p:nvPr/>
        </p:nvPicPr>
        <p:blipFill>
          <a:blip r:embed="rId2" cstate="print"/>
          <a:srcRect l="17606" t="9621" r="19542" b="15540"/>
          <a:stretch>
            <a:fillRect/>
          </a:stretch>
        </p:blipFill>
        <p:spPr bwMode="auto">
          <a:xfrm rot="-319265">
            <a:off x="2759075" y="2211388"/>
            <a:ext cx="47545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Obdélník 4"/>
          <p:cNvSpPr>
            <a:spLocks noChangeArrowheads="1"/>
          </p:cNvSpPr>
          <p:nvPr/>
        </p:nvSpPr>
        <p:spPr bwMode="auto">
          <a:xfrm rot="-463251">
            <a:off x="3297238" y="3106738"/>
            <a:ext cx="38893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2000" i="1">
                <a:latin typeface="Calibri" pitchFamily="34" charset="0"/>
              </a:rPr>
              <a:t>Nebezpečenstvo je vlastnosť objektu spôsobiť neočakávaný negatívny jav - </a:t>
            </a:r>
            <a:r>
              <a:rPr lang="sk-SK" sz="2000" i="1" u="sng">
                <a:latin typeface="Calibri" pitchFamily="34" charset="0"/>
              </a:rPr>
              <a:t>latentná vlastnosť objektu.</a:t>
            </a:r>
          </a:p>
          <a:p>
            <a:pPr algn="just"/>
            <a:endParaRPr lang="sk-SK" sz="2000" b="1" i="1">
              <a:latin typeface="Calibri" pitchFamily="34" charset="0"/>
            </a:endParaRPr>
          </a:p>
          <a:p>
            <a:pPr algn="just"/>
            <a:r>
              <a:rPr lang="sk-SK" sz="2000" i="1">
                <a:latin typeface="Calibri" pitchFamily="34" charset="0"/>
              </a:rPr>
              <a:t>Stroj je nebezpečný vtedy, keď počas jeho prevádzky </a:t>
            </a:r>
            <a:r>
              <a:rPr lang="sk-SK" sz="2000" b="1" i="1" u="sng">
                <a:latin typeface="Calibri" pitchFamily="34" charset="0"/>
              </a:rPr>
              <a:t>môže</a:t>
            </a:r>
            <a:r>
              <a:rPr lang="sk-SK" sz="2000" b="1" i="1">
                <a:latin typeface="Calibri" pitchFamily="34" charset="0"/>
              </a:rPr>
              <a:t> </a:t>
            </a:r>
            <a:r>
              <a:rPr lang="sk-SK" sz="2000" i="1">
                <a:latin typeface="Calibri" pitchFamily="34" charset="0"/>
              </a:rPr>
              <a:t>tento jav vzniknúť.</a:t>
            </a:r>
            <a:endParaRPr lang="sk-SK" sz="2000" b="1" i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8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/>
              <a:t> Čo je to nebezpečenstvo?</a:t>
            </a:r>
            <a:endParaRPr lang="sk-SK" b="1"/>
          </a:p>
        </p:txBody>
      </p:sp>
      <p:sp>
        <p:nvSpPr>
          <p:cNvPr id="3778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7882" name="Object 26"/>
          <p:cNvGraphicFramePr>
            <a:graphicFrameLocks noChangeAspect="1"/>
          </p:cNvGraphicFramePr>
          <p:nvPr/>
        </p:nvGraphicFramePr>
        <p:xfrm>
          <a:off x="1331913" y="1268413"/>
          <a:ext cx="6480175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254566" imgH="4354562" progId="Visio.Drawing.11">
                  <p:embed/>
                </p:oleObj>
              </mc:Choice>
              <mc:Fallback>
                <p:oleObj name="Visio" r:id="rId2" imgW="5254566" imgH="4354562" progId="Visio.Drawing.1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268413"/>
                        <a:ext cx="6480175" cy="537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71500" y="428625"/>
            <a:ext cx="554355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/>
              <a:t>Čo je to ohrozenie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197350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dirty="0"/>
              <a:t>	Keď sa stroj príp. technický objekt uvedie do prevádzky a </a:t>
            </a:r>
            <a:r>
              <a:rPr lang="sk-SK" i="1" dirty="0"/>
              <a:t>nezohľadní</a:t>
            </a:r>
            <a:r>
              <a:rPr lang="sk-SK" dirty="0"/>
              <a:t> sa jeho nebezpečná vlastnosť,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dirty="0"/>
              <a:t>	keď sa začnú vykonávať činnosti, ktoré sú charakterizované nebezpečenstvami, 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dirty="0"/>
              <a:t>	keď sa aktívne začnú používať materiály, ktoré sa vyznačujú nebezpečenstvom / napr. urán, kyselina sírová/ dochádza k</a:t>
            </a:r>
            <a:r>
              <a:rPr lang="sk-SK" i="1" dirty="0"/>
              <a:t> ohrozeniu</a:t>
            </a:r>
            <a:r>
              <a:rPr lang="sk-SK" dirty="0"/>
              <a:t> v určitom pracovnom priestore a v čase.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dirty="0"/>
              <a:t>Ohrozenie sa môže týkať tak humánneho faktora – osôb, technického faktora –stroje a faktora prostredia – vonkajšie vplyvy. </a:t>
            </a:r>
            <a:endParaRPr lang="sk-SK" b="1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sk-SK" b="1" dirty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sk-SK" dirty="0"/>
              <a:t>Ohrozenie možno chápať ako možnosť aktivovania nebezpečenstva - </a:t>
            </a:r>
            <a:r>
              <a:rPr lang="sk-SK" u="sng" dirty="0"/>
              <a:t>aktívna vlastnosť objektu.</a:t>
            </a:r>
            <a:endParaRPr lang="sk-SK" b="1" i="1" dirty="0"/>
          </a:p>
        </p:txBody>
      </p:sp>
      <p:pic>
        <p:nvPicPr>
          <p:cNvPr id="3788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142875"/>
            <a:ext cx="26003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/>
              <a:t>Čo je to ohrozenie?</a:t>
            </a:r>
          </a:p>
        </p:txBody>
      </p:sp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266825"/>
            <a:ext cx="6553200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9933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sk-SK" sz="3800" b="1"/>
              <a:t>Definovanie nebezpečenstiev / ohrození</a:t>
            </a:r>
          </a:p>
        </p:txBody>
      </p:sp>
      <p:sp>
        <p:nvSpPr>
          <p:cNvPr id="38093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sk-SK" sz="2600"/>
              <a:t>Mechanické</a:t>
            </a:r>
          </a:p>
          <a:p>
            <a:pPr eaLnBrk="1" hangingPunct="1"/>
            <a:r>
              <a:rPr lang="sk-SK" sz="2600"/>
              <a:t>Elektrické</a:t>
            </a:r>
          </a:p>
          <a:p>
            <a:pPr eaLnBrk="1" hangingPunct="1"/>
            <a:r>
              <a:rPr lang="sk-SK" sz="2600"/>
              <a:t>Tepelné</a:t>
            </a:r>
          </a:p>
          <a:p>
            <a:pPr eaLnBrk="1" hangingPunct="1"/>
            <a:r>
              <a:rPr lang="sk-SK" sz="2600"/>
              <a:t>Ohrozenie hlukom</a:t>
            </a:r>
          </a:p>
          <a:p>
            <a:pPr eaLnBrk="1" hangingPunct="1"/>
            <a:r>
              <a:rPr lang="sk-SK" sz="2600"/>
              <a:t>Ohrozenie vibráciami</a:t>
            </a:r>
          </a:p>
          <a:p>
            <a:pPr eaLnBrk="1" hangingPunct="1"/>
            <a:r>
              <a:rPr lang="sk-SK" sz="2600"/>
              <a:t>Ohrozenie žiarením</a:t>
            </a:r>
          </a:p>
          <a:p>
            <a:pPr eaLnBrk="1" hangingPunct="1"/>
            <a:r>
              <a:rPr lang="sk-SK" sz="2600"/>
              <a:t>Materiálom a látkami</a:t>
            </a:r>
          </a:p>
          <a:p>
            <a:pPr eaLnBrk="1" hangingPunct="1"/>
            <a:r>
              <a:rPr lang="sk-SK" sz="2600"/>
              <a:t>Zanedbaním ergonomických zásad</a:t>
            </a:r>
          </a:p>
        </p:txBody>
      </p:sp>
      <p:sp>
        <p:nvSpPr>
          <p:cNvPr id="38093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sk-SK" sz="2600" dirty="0"/>
              <a:t>Ohrozenie pošmyknutím zakopnutím a pádom</a:t>
            </a:r>
          </a:p>
          <a:p>
            <a:pPr eaLnBrk="1" hangingPunct="1"/>
            <a:r>
              <a:rPr lang="sk-SK" sz="2600" dirty="0"/>
              <a:t>Ohrozenie prostredím</a:t>
            </a:r>
          </a:p>
          <a:p>
            <a:pPr eaLnBrk="1" hangingPunct="1"/>
            <a:r>
              <a:rPr lang="sk-SK" sz="2600" dirty="0"/>
              <a:t>Kombinované ohrozenia</a:t>
            </a:r>
          </a:p>
          <a:p>
            <a:pPr eaLnBrk="1" hangingPunct="1"/>
            <a:r>
              <a:rPr lang="sk-SK" sz="2600" dirty="0"/>
              <a:t>Nové ohrozenia vplyvom nových technológií a materiálov /napr. kybernetická bezpečnosť/ </a:t>
            </a:r>
          </a:p>
        </p:txBody>
      </p:sp>
      <p:sp>
        <p:nvSpPr>
          <p:cNvPr id="380932" name="AutoShape 6"/>
          <p:cNvSpPr>
            <a:spLocks noChangeArrowheads="1"/>
          </p:cNvSpPr>
          <p:nvPr/>
        </p:nvSpPr>
        <p:spPr bwMode="auto">
          <a:xfrm rot="10800000">
            <a:off x="1185863" y="5949950"/>
            <a:ext cx="4968875" cy="792163"/>
          </a:xfrm>
          <a:prstGeom prst="wedgeRoundRectCallout">
            <a:avLst>
              <a:gd name="adj1" fmla="val -11056"/>
              <a:gd name="adj2" fmla="val 410519"/>
              <a:gd name="adj3" fmla="val 16667"/>
            </a:avLst>
          </a:prstGeom>
          <a:solidFill>
            <a:srgbClr val="FFCC99"/>
          </a:solidFill>
          <a:ln w="28575">
            <a:solidFill>
              <a:srgbClr val="CC66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cs-CZ" sz="2400"/>
          </a:p>
        </p:txBody>
      </p:sp>
      <p:sp>
        <p:nvSpPr>
          <p:cNvPr id="380933" name="Text Box 7"/>
          <p:cNvSpPr txBox="1">
            <a:spLocks noChangeArrowheads="1"/>
          </p:cNvSpPr>
          <p:nvPr/>
        </p:nvSpPr>
        <p:spPr bwMode="auto">
          <a:xfrm>
            <a:off x="1185863" y="5910263"/>
            <a:ext cx="49672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600"/>
              <a:t>Ako často sa môže vyskytnúť existujúce ohrozenie v mojom pracovnom procese, s akou pravdepodobnosťou?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Posudzovanie </a:t>
            </a:r>
            <a:r>
              <a:rPr lang="sk-SK" b="1" dirty="0">
                <a:solidFill>
                  <a:schemeClr val="tx1"/>
                </a:solidFill>
              </a:rPr>
              <a:t>miery ohrozenia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500" y="1571625"/>
            <a:ext cx="7972425" cy="4554538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  Pri posúdení miery ohrozenia - ako negatívneho javu - je potrebné určiť pravdepodobnosť jeho vzniku a posúdiť rozsah možných dôsledkov pôsobenia negatívneho javu, t.j. posúdiť </a:t>
            </a:r>
            <a:r>
              <a:rPr lang="sk-SK" b="1" i="1" dirty="0"/>
              <a:t>riziko.</a:t>
            </a:r>
            <a:r>
              <a:rPr lang="sk-SK" dirty="0"/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1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  <p:pic>
        <p:nvPicPr>
          <p:cNvPr id="3819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249" y="4293096"/>
            <a:ext cx="1928812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Nadpis 1"/>
          <p:cNvSpPr>
            <a:spLocks noGrp="1"/>
          </p:cNvSpPr>
          <p:nvPr>
            <p:ph type="title" idx="4294967295"/>
          </p:nvPr>
        </p:nvSpPr>
        <p:spPr>
          <a:xfrm>
            <a:off x="357188" y="1500188"/>
            <a:ext cx="3429000" cy="642937"/>
          </a:xfrm>
        </p:spPr>
        <p:txBody>
          <a:bodyPr/>
          <a:lstStyle/>
          <a:p>
            <a:pPr algn="l" eaLnBrk="1" hangingPunct="1"/>
            <a:r>
              <a:rPr lang="cs-CZ" sz="3200" b="1" i="1"/>
              <a:t>Nebezpečenstvo</a:t>
            </a:r>
            <a:endParaRPr lang="sk-SK" sz="3200" b="1"/>
          </a:p>
        </p:txBody>
      </p:sp>
      <p:sp>
        <p:nvSpPr>
          <p:cNvPr id="382978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2071688"/>
            <a:ext cx="8229600" cy="1614487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sk-SK" sz="2400" b="1" dirty="0"/>
              <a:t>	Je vlastnosť</a:t>
            </a:r>
            <a:r>
              <a:rPr lang="sk-SK" sz="2400" dirty="0"/>
              <a:t> stroja, subjektu, technológie, skutku, ako aj človeka spôsobiť poškodenie a následne škodu – negatívny jav!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285750" y="3714750"/>
            <a:ext cx="3286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cs-CZ" sz="3200" b="1" i="1" dirty="0" err="1">
                <a:latin typeface="+mj-lt"/>
                <a:ea typeface="+mj-ea"/>
                <a:cs typeface="+mj-cs"/>
              </a:rPr>
              <a:t>Ohrozenie</a:t>
            </a:r>
            <a:endParaRPr lang="sk-SK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38917" name="TextovéPole 4"/>
          <p:cNvSpPr txBox="1">
            <a:spLocks noChangeArrowheads="1"/>
          </p:cNvSpPr>
          <p:nvPr/>
        </p:nvSpPr>
        <p:spPr bwMode="auto">
          <a:xfrm>
            <a:off x="714375" y="4429125"/>
            <a:ext cx="8072438" cy="12001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cs-CZ" sz="2400" b="1" dirty="0">
                <a:latin typeface="+mn-lt"/>
                <a:cs typeface="+mn-cs"/>
              </a:rPr>
              <a:t>Je stav, </a:t>
            </a:r>
            <a:r>
              <a:rPr lang="cs-CZ" sz="2400" dirty="0">
                <a:latin typeface="+mn-lt"/>
                <a:cs typeface="+mn-cs"/>
              </a:rPr>
              <a:t>v ktorom je objekt napr. človek a/alebo stroj v definovanom priestore a čase schopný </a:t>
            </a:r>
            <a:r>
              <a:rPr lang="cs-CZ" sz="2400" dirty="0" err="1">
                <a:latin typeface="+mn-lt"/>
                <a:cs typeface="+mn-cs"/>
              </a:rPr>
              <a:t>aktivovať</a:t>
            </a:r>
            <a:r>
              <a:rPr lang="cs-CZ" sz="2400" dirty="0">
                <a:latin typeface="+mn-lt"/>
                <a:cs typeface="+mn-cs"/>
              </a:rPr>
              <a:t> </a:t>
            </a:r>
            <a:r>
              <a:rPr lang="cs-CZ" sz="2400" dirty="0" err="1">
                <a:latin typeface="+mn-lt"/>
                <a:cs typeface="+mn-cs"/>
              </a:rPr>
              <a:t>nebezpečenstvo</a:t>
            </a:r>
            <a:r>
              <a:rPr lang="cs-CZ" sz="2400" dirty="0">
                <a:latin typeface="+mn-lt"/>
                <a:cs typeface="+mn-cs"/>
              </a:rPr>
              <a:t> /</a:t>
            </a:r>
            <a:r>
              <a:rPr lang="cs-CZ" sz="2400" dirty="0" err="1">
                <a:latin typeface="+mn-lt"/>
                <a:cs typeface="+mn-cs"/>
              </a:rPr>
              <a:t>uvedenie</a:t>
            </a:r>
            <a:r>
              <a:rPr lang="cs-CZ" sz="2400" dirty="0">
                <a:latin typeface="+mn-lt"/>
                <a:cs typeface="+mn-cs"/>
              </a:rPr>
              <a:t> </a:t>
            </a:r>
            <a:r>
              <a:rPr lang="cs-CZ" sz="2400" dirty="0" err="1">
                <a:latin typeface="+mn-lt"/>
                <a:cs typeface="+mn-cs"/>
              </a:rPr>
              <a:t>stroja</a:t>
            </a:r>
            <a:r>
              <a:rPr lang="cs-CZ" sz="2400" dirty="0">
                <a:latin typeface="+mn-lt"/>
                <a:cs typeface="+mn-cs"/>
              </a:rPr>
              <a:t> do činnosti/. </a:t>
            </a:r>
            <a:endParaRPr lang="sk-SK" sz="2400" dirty="0">
              <a:latin typeface="+mn-lt"/>
              <a:cs typeface="+mn-cs"/>
            </a:endParaRPr>
          </a:p>
        </p:txBody>
      </p:sp>
      <p:sp>
        <p:nvSpPr>
          <p:cNvPr id="32774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50000"/>
                  </a:schemeClr>
                </a:solidFill>
              </a:rPr>
              <a:t>Zhrnutie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384004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Bezpečnosť je možné charakterizovať ako: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 i="1"/>
              <a:t> vlastnosť objektu napr. stroja, technológie, činnosti neohrozovať ani osoby a ani okolie,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 i="1"/>
              <a:t>Stav objektu nevytvárať  z pohľadu ľudí príjemne pracovné prostredie,</a:t>
            </a:r>
            <a:endParaRPr lang="sk-SK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 i="1"/>
              <a:t>Situácia s potenciálom poškodenia zdravia, majetku, životného prostredia alebo ich kombinácie.</a:t>
            </a:r>
            <a:endParaRPr lang="sk-SK"/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Oblasť bezpečnosti zahŕňa: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bezpečnosť technických systémov,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bezpečnosť a ochranu zdravia pri práci,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kvalitu produkcie.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Súčasné trendy vývoja bezpečnosti a ochrany zdravia pri práci zahŕňajú: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Integráciu požiadaviek BOZP do oblasti nákladov, kvality, spoľahlivosti a vzťahu k zákazníkom,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Integráciu požiadaviek BOZP okrem iného do výroby,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Integráciu požiadaviek BOZP len do oblasti nákladov, kvality, spoľahlivosti a vzťahu k zákazníkom.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385028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BOZP: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skratka pre bezpečné osobné zdravotné pomôcky,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dôležitou humánnou a etickou povinnosťou,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skratka pre bezpečnosť a ochrana zdravia pri práci.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Je možné oddeliť bezpečnosť na pracovisku od bezpečnosti technických zariadení?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 každá je riadená samostatne,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nie,  obe sú riadené z rovnakého miesta a sú súčasťou kultúry bezpečnosti.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 Čo je to nebezpečenstvo?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situácia s potenciálom poškodenia zdravia, majetku, životného prostredia alebo ich kombinácie,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aktívna vlastnosť objektu, spôsobiť negatívnu udalosť,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potenciálny zdroj nežiaducej udalosti.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round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3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386052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Čo je to ohrozenie: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kombinácia pravdepodobnosti a dôsledku nežiaducej udalosti,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aktívna vlastnosť objektu, spôsobiť negatívnu udalosť,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potenciálny zdroj nežiaducej udalosti.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posúdení miery rizika je potrebné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určiť pravdepodobnosť vzniku nežiaducej udalosti a posúdiť rozsah možných dôsledkov,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určiť nebezpečenstvo a ohrozenie,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určiť  dvojparametrický zápis nebezpečenstva a dôsledku.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sz="4800" b="1" i="1" dirty="0"/>
              <a:t>Bezpečnosť</a:t>
            </a:r>
            <a:r>
              <a:rPr lang="sk-SK" sz="4800" b="1" dirty="0"/>
              <a:t> </a:t>
            </a:r>
            <a:endParaRPr lang="sk-SK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929187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71500" y="1571625"/>
            <a:ext cx="81438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3600" i="1" dirty="0">
                <a:latin typeface="Calibri" pitchFamily="34" charset="0"/>
              </a:rPr>
              <a:t>    je charakterizovaná ako vlastnosť objektu napr. stroja, technológie neohrozovať ani osoby a ani okolie.</a:t>
            </a:r>
            <a:endParaRPr lang="sk-SK" sz="3600" b="1" i="1" dirty="0">
              <a:latin typeface="Calibri" pitchFamily="34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3319463"/>
            <a:ext cx="27336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706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39624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0541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Čo je to riziko ?</a:t>
            </a:r>
          </a:p>
        </p:txBody>
      </p:sp>
      <p:sp>
        <p:nvSpPr>
          <p:cNvPr id="387075" name="Content Placeholder 2"/>
          <p:cNvSpPr>
            <a:spLocks noGrp="1"/>
          </p:cNvSpPr>
          <p:nvPr>
            <p:ph idx="1"/>
          </p:nvPr>
        </p:nvSpPr>
        <p:spPr>
          <a:xfrm>
            <a:off x="500063" y="4572000"/>
            <a:ext cx="6715125" cy="9286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  Podobne je obtiažne posúdiť, ktorý z týchto subjektov a akou mierou sa na celkovej bezpečnosti systému podieľa.</a:t>
            </a:r>
          </a:p>
        </p:txBody>
      </p:sp>
      <p:sp>
        <p:nvSpPr>
          <p:cNvPr id="387077" name="Obdélník 4"/>
          <p:cNvSpPr>
            <a:spLocks noChangeArrowheads="1"/>
          </p:cNvSpPr>
          <p:nvPr/>
        </p:nvSpPr>
        <p:spPr bwMode="auto">
          <a:xfrm>
            <a:off x="428625" y="1268413"/>
            <a:ext cx="8143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2400">
                <a:latin typeface="Calibri" pitchFamily="34" charset="0"/>
              </a:rPr>
              <a:t>    Je zrejmé, že</a:t>
            </a:r>
            <a:r>
              <a:rPr lang="sk-SK" sz="2400" b="1">
                <a:latin typeface="Calibri" pitchFamily="34" charset="0"/>
              </a:rPr>
              <a:t> rozsah príp. veľkosť ohrozenia</a:t>
            </a:r>
            <a:r>
              <a:rPr lang="sk-SK" sz="2400">
                <a:latin typeface="Calibri" pitchFamily="34" charset="0"/>
              </a:rPr>
              <a:t> je možné stanoviť len vo výnimočných prípadoch /napr. obsah nebezpečných látok, intenzita žiarenia/. </a:t>
            </a:r>
          </a:p>
        </p:txBody>
      </p:sp>
      <p:sp>
        <p:nvSpPr>
          <p:cNvPr id="387078" name="Obdélník 6"/>
          <p:cNvSpPr>
            <a:spLocks noChangeArrowheads="1"/>
          </p:cNvSpPr>
          <p:nvPr/>
        </p:nvSpPr>
        <p:spPr bwMode="auto">
          <a:xfrm>
            <a:off x="431800" y="2924175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2400">
                <a:latin typeface="Calibri" pitchFamily="34" charset="0"/>
              </a:rPr>
              <a:t>    S tým súvisí aj skutočnosť, že pomocou nebezpečenstva</a:t>
            </a:r>
            <a:r>
              <a:rPr lang="sk-SK" sz="2400" b="1">
                <a:latin typeface="Calibri" pitchFamily="34" charset="0"/>
              </a:rPr>
              <a:t> príp. ohrozenia</a:t>
            </a:r>
            <a:r>
              <a:rPr lang="sk-SK" sz="2400">
                <a:latin typeface="Calibri" pitchFamily="34" charset="0"/>
              </a:rPr>
              <a:t> je možné len v</a:t>
            </a:r>
            <a:r>
              <a:rPr lang="sk-SK" sz="2400" b="1" i="1">
                <a:latin typeface="Calibri" pitchFamily="34" charset="0"/>
              </a:rPr>
              <a:t> obmedzenej miere</a:t>
            </a:r>
            <a:r>
              <a:rPr lang="sk-SK" sz="2400">
                <a:latin typeface="Calibri" pitchFamily="34" charset="0"/>
              </a:rPr>
              <a:t> určiť či systém človek - stroj - prostredie</a:t>
            </a:r>
            <a:r>
              <a:rPr lang="sk-SK" sz="2400" b="1">
                <a:latin typeface="Calibri" pitchFamily="34" charset="0"/>
              </a:rPr>
              <a:t> je bezpečný.</a:t>
            </a:r>
            <a:r>
              <a:rPr lang="sk-SK" sz="240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Content Placeholder 2"/>
          <p:cNvSpPr>
            <a:spLocks noGrp="1"/>
          </p:cNvSpPr>
          <p:nvPr>
            <p:ph idx="1"/>
          </p:nvPr>
        </p:nvSpPr>
        <p:spPr>
          <a:xfrm>
            <a:off x="428625" y="1000125"/>
            <a:ext cx="8229600" cy="4525963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 Aby bolo možné vykonať posúdenie „</a:t>
            </a:r>
            <a:r>
              <a:rPr lang="sk-SK" sz="2400" b="1"/>
              <a:t>miery ohrozenia</a:t>
            </a:r>
            <a:r>
              <a:rPr lang="sk-SK" sz="2400"/>
              <a:t>“ je nutné hľadať možnosť</a:t>
            </a:r>
            <a:r>
              <a:rPr lang="sk-SK" sz="2400" b="1"/>
              <a:t> takého popísania negatívneho javu,</a:t>
            </a:r>
            <a:r>
              <a:rPr lang="sk-SK" sz="2400"/>
              <a:t> ktorá by umožnila vykonať jeho </a:t>
            </a:r>
            <a:r>
              <a:rPr lang="sk-SK" sz="2400" b="1"/>
              <a:t>kvantitatívne posúdenie</a:t>
            </a:r>
            <a:r>
              <a:rPr lang="sk-SK" sz="2400"/>
              <a:t> t.j. hľadať také parametre, ktoré je možné vyjadriť určitou veličinou a rozmerom.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400"/>
          </a:p>
          <a:p>
            <a:pPr marL="0" indent="0" algn="just" eaLnBrk="1" hangingPunct="1">
              <a:buFont typeface="Arial" charset="0"/>
              <a:buNone/>
            </a:pPr>
            <a:r>
              <a:rPr lang="sk-SK" sz="2400"/>
              <a:t>   </a:t>
            </a:r>
            <a:r>
              <a:rPr lang="sk-SK" sz="2400" i="1"/>
              <a:t>Dôsledky ohrozenia sú priamo závislé na tom, ako často sa vyskytuje a čo môže ohrozenie spôsobiť, pričom kombinácia týchto dvoch vlastností je definovaná ako</a:t>
            </a:r>
            <a:r>
              <a:rPr lang="sk-SK" sz="2400" b="1" i="1"/>
              <a:t> riziko,</a:t>
            </a:r>
            <a:r>
              <a:rPr lang="sk-SK" sz="2400" i="1"/>
              <a:t> t.j. pravdepodobnosť vzniku negatívneho javu a jeho dôsledok.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Riziko</a:t>
            </a:r>
          </a:p>
        </p:txBody>
      </p:sp>
      <p:sp>
        <p:nvSpPr>
          <p:cNvPr id="389122" name="Obdélník 3"/>
          <p:cNvSpPr>
            <a:spLocks noChangeArrowheads="1"/>
          </p:cNvSpPr>
          <p:nvPr/>
        </p:nvSpPr>
        <p:spPr bwMode="auto">
          <a:xfrm>
            <a:off x="500063" y="3286125"/>
            <a:ext cx="8143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400" dirty="0"/>
              <a:t>Pravdepodobnosť vzniku negatívneho javu ( škody, úrazu, nehody)</a:t>
            </a:r>
          </a:p>
          <a:p>
            <a:pPr algn="ctr"/>
            <a:endParaRPr lang="sk-SK" sz="2400" dirty="0"/>
          </a:p>
          <a:p>
            <a:pPr algn="ctr"/>
            <a:r>
              <a:rPr lang="sk-SK" sz="3600" b="1" dirty="0"/>
              <a:t>x</a:t>
            </a:r>
            <a:r>
              <a:rPr lang="sk-SK" sz="3600" dirty="0"/>
              <a:t> </a:t>
            </a:r>
            <a:r>
              <a:rPr lang="sk-SK" sz="2400" dirty="0"/>
              <a:t>   </a:t>
            </a:r>
          </a:p>
          <a:p>
            <a:pPr algn="ctr"/>
            <a:r>
              <a:rPr lang="sk-SK" sz="2400" dirty="0"/>
              <a:t>               </a:t>
            </a:r>
          </a:p>
          <a:p>
            <a:pPr algn="ctr"/>
            <a:r>
              <a:rPr lang="sk-SK" sz="2400" dirty="0"/>
              <a:t>Dôsledky, ktoré vzniknú pri  havárii, poškodení, úraze, nehode.</a:t>
            </a:r>
          </a:p>
        </p:txBody>
      </p:sp>
      <p:sp>
        <p:nvSpPr>
          <p:cNvPr id="5" name="Obdélník 4"/>
          <p:cNvSpPr/>
          <p:nvPr/>
        </p:nvSpPr>
        <p:spPr>
          <a:xfrm>
            <a:off x="2571736" y="1500174"/>
            <a:ext cx="3857652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 = P x D</a:t>
            </a:r>
            <a:endParaRPr lang="sk-SK" sz="6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785813"/>
            <a:ext cx="8229600" cy="4525962"/>
          </a:xfrm>
        </p:spPr>
        <p:txBody>
          <a:bodyPr rtlCol="0"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    Nebezpečenstvo, ohrozenie a riziko sa tykajú jedného negatívneho javu a navzájom priamo súvisia.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4300" b="1" dirty="0"/>
              <a:t>    Ak sa zvolí ohrozenie za základný pojem pre určitý negatívny jav, potom nebezpečenstvo vytvára zdroj ohrozenia a riziko vyjadruje mieru /potenciál/ ohrozenia.</a:t>
            </a:r>
            <a:endParaRPr lang="sk-SK" sz="4300" b="1" i="1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b="1" i="1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Objekt 1"/>
          <p:cNvPicPr>
            <a:picLocks noChangeAspect="1" noChangeArrowheads="1"/>
          </p:cNvPicPr>
          <p:nvPr/>
        </p:nvPicPr>
        <p:blipFill>
          <a:blip r:embed="rId2" cstate="print"/>
          <a:srcRect l="-3708" t="-3331" r="-46" b="-810"/>
          <a:stretch>
            <a:fillRect/>
          </a:stretch>
        </p:blipFill>
        <p:spPr bwMode="auto">
          <a:xfrm>
            <a:off x="2339975" y="620713"/>
            <a:ext cx="44640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Content Placeholder 2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54117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sk-SK" sz="2400" dirty="0"/>
              <a:t>     Pri posúdení miery ohrozenia je potrebné určiť pravdepodobnosť jeho vzniku a posúdiť rozsah možných dôsledkov ako výsledok pôsobenia negatívneho javu </a:t>
            </a:r>
            <a:r>
              <a:rPr lang="sk-SK" sz="2400" dirty="0" err="1"/>
              <a:t>t.j</a:t>
            </a:r>
            <a:r>
              <a:rPr lang="sk-SK" sz="2400" dirty="0"/>
              <a:t>. posúdiť </a:t>
            </a:r>
            <a:r>
              <a:rPr lang="sk-SK" sz="2400" b="1" i="1" dirty="0"/>
              <a:t>riziko</a:t>
            </a:r>
            <a:r>
              <a:rPr lang="sk-SK" sz="2400" i="1" dirty="0"/>
              <a:t>.</a:t>
            </a:r>
            <a:endParaRPr lang="sk-SK" sz="2400" dirty="0"/>
          </a:p>
          <a:p>
            <a:pPr marL="0" indent="0" algn="just" eaLnBrk="1" hangingPunct="1">
              <a:buFont typeface="Arial" charset="0"/>
              <a:buNone/>
            </a:pPr>
            <a:r>
              <a:rPr lang="sk-SK" sz="2400" dirty="0"/>
              <a:t> 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sk-SK" sz="2400" dirty="0"/>
              <a:t>     Činnosti v rámci manažérstva rizika vyžadujú poznanie zložitých vzťahov medzi technikou, organizáciou práce a humánnym faktorom. Intenzita týchto činností je určovaná potrebami a stupňom rozvoja jednotlivých spoločensko- politických celkov.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7950" y="1628775"/>
            <a:ext cx="3527425" cy="1784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sk-SK" sz="2200" b="1" dirty="0">
                <a:latin typeface="+mn-lt"/>
              </a:rPr>
              <a:t>Poznanie kauzálnej závislosti</a:t>
            </a:r>
            <a:r>
              <a:rPr lang="sk-SK" sz="2200" dirty="0">
                <a:latin typeface="+mn-lt"/>
              </a:rPr>
              <a:t> vzniku negatívnych javov je základom pre vývoj </a:t>
            </a:r>
            <a:r>
              <a:rPr lang="sk-SK" sz="2200" b="1" dirty="0">
                <a:latin typeface="+mn-lt"/>
              </a:rPr>
              <a:t>metód na minimalizáciu rizík (ohrození)</a:t>
            </a:r>
            <a:r>
              <a:rPr lang="sk-SK" sz="2200" dirty="0">
                <a:latin typeface="+mn-lt"/>
              </a:rPr>
              <a:t> a tým aj škôd.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179388" y="4078784"/>
            <a:ext cx="8713787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sk-SK" sz="2800" b="1" dirty="0">
                <a:latin typeface="+mn-lt"/>
              </a:rPr>
              <a:t> Účinné a efektívne metódy pre tieto aktivity vychádzajú z možnosti prerušenia kauzálnej závislosti v jej počiatočných etapách. </a:t>
            </a:r>
          </a:p>
        </p:txBody>
      </p:sp>
      <p:sp>
        <p:nvSpPr>
          <p:cNvPr id="3074" name="Nadpis 1"/>
          <p:cNvSpPr>
            <a:spLocks noGrp="1"/>
          </p:cNvSpPr>
          <p:nvPr>
            <p:ph type="title" idx="4294967295"/>
          </p:nvPr>
        </p:nvSpPr>
        <p:spPr>
          <a:xfrm>
            <a:off x="323850" y="130175"/>
            <a:ext cx="84963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sz="3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Kauzálna závislosť vzniku negatívneho javu</a:t>
            </a:r>
          </a:p>
        </p:txBody>
      </p:sp>
      <p:sp>
        <p:nvSpPr>
          <p:cNvPr id="37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1742" name="Object 30"/>
          <p:cNvGraphicFramePr>
            <a:graphicFrameLocks noChangeAspect="1"/>
          </p:cNvGraphicFramePr>
          <p:nvPr/>
        </p:nvGraphicFramePr>
        <p:xfrm>
          <a:off x="3651250" y="1347788"/>
          <a:ext cx="5241925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1410631" imgH="5494608" progId="Visio.Drawing.11">
                  <p:embed/>
                </p:oleObj>
              </mc:Choice>
              <mc:Fallback>
                <p:oleObj name="Visio" r:id="rId2" imgW="11410631" imgH="5494608" progId="Visio.Drawing.11">
                  <p:embed/>
                  <p:pic>
                    <p:nvPicPr>
                      <p:cNvPr id="37174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0" y="1347788"/>
                        <a:ext cx="5241925" cy="215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b="1" dirty="0"/>
              <a:t>ANALÝZA BEZPEČNEJ PREVÁDZKY</a:t>
            </a:r>
            <a:endParaRPr lang="sk-SK" dirty="0"/>
          </a:p>
        </p:txBody>
      </p:sp>
      <p:sp>
        <p:nvSpPr>
          <p:cNvPr id="40038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sk-SK" sz="2700" b="1"/>
              <a:t>POST FACTUM</a:t>
            </a:r>
          </a:p>
          <a:p>
            <a:pPr marL="0" indent="0" algn="just">
              <a:lnSpc>
                <a:spcPct val="90000"/>
              </a:lnSpc>
            </a:pPr>
            <a:r>
              <a:rPr lang="sk-SK" sz="2700" b="1"/>
              <a:t> východiskom pre analýzu je škoda, ktorá vznikla ako dôsledok nehody, je založená na poznaní konkrétnych informácií vzťahujúcich sa na technický objekt.</a:t>
            </a:r>
          </a:p>
          <a:p>
            <a:pPr marL="0" indent="0" algn="just">
              <a:lnSpc>
                <a:spcPct val="90000"/>
              </a:lnSpc>
            </a:pPr>
            <a:endParaRPr lang="sk-SK" sz="2700" b="1"/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sk-SK" sz="2700" b="1"/>
              <a:t>ANTE FACTUM</a:t>
            </a:r>
          </a:p>
          <a:p>
            <a:pPr marL="0" indent="0" algn="just">
              <a:lnSpc>
                <a:spcPct val="90000"/>
              </a:lnSpc>
            </a:pPr>
            <a:r>
              <a:rPr lang="sk-SK" sz="2700" b="1" i="1"/>
              <a:t> východiskom pre analýzu je súbor informácií o </a:t>
            </a:r>
            <a:r>
              <a:rPr lang="sk-SK" sz="2700" b="1" i="1">
                <a:solidFill>
                  <a:srgbClr val="FF0000"/>
                </a:solidFill>
              </a:rPr>
              <a:t>nebezpečenstvách</a:t>
            </a:r>
            <a:r>
              <a:rPr lang="sk-SK" sz="2700" b="1" i="1"/>
              <a:t> príp. ohrozeniach, ktoré sú definované v etape projektovania technického objektu na základe poznania jeho prevádzkových funkcií.</a:t>
            </a:r>
            <a:br>
              <a:rPr lang="sk-SK" sz="2700" b="1" i="1"/>
            </a:br>
            <a:endParaRPr lang="sk-SK" sz="2700"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Objekt 4"/>
          <p:cNvPicPr>
            <a:picLocks noChangeArrowheads="1"/>
          </p:cNvPicPr>
          <p:nvPr/>
        </p:nvPicPr>
        <p:blipFill>
          <a:blip r:embed="rId2" cstate="print"/>
          <a:srcRect l="-1035" t="-6551" r="-291" b="-2319"/>
          <a:stretch>
            <a:fillRect/>
          </a:stretch>
        </p:blipFill>
        <p:spPr bwMode="auto">
          <a:xfrm rot="1211430">
            <a:off x="5181600" y="1547813"/>
            <a:ext cx="3643313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Preventívne opatrenia</a:t>
            </a:r>
          </a:p>
        </p:txBody>
      </p:sp>
      <p:sp>
        <p:nvSpPr>
          <p:cNvPr id="40141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2214563"/>
            <a:ext cx="5072063" cy="3197225"/>
          </a:xfrm>
        </p:spPr>
        <p:txBody>
          <a:bodyPr/>
          <a:lstStyle/>
          <a:p>
            <a:pPr algn="just" eaLnBrk="1" hangingPunct="1"/>
            <a:r>
              <a:rPr lang="sk-SK" sz="2400" dirty="0"/>
              <a:t>analýza všetkých etáp príčinnej závislosti vzniku negatívneho javu počas technického života strojov a strojných systémov,</a:t>
            </a:r>
          </a:p>
          <a:p>
            <a:pPr eaLnBrk="1" hangingPunct="1"/>
            <a:endParaRPr lang="sk-SK" sz="2400" dirty="0"/>
          </a:p>
          <a:p>
            <a:pPr algn="just" eaLnBrk="1" hangingPunct="1"/>
            <a:r>
              <a:rPr lang="sk-SK" sz="2400" dirty="0"/>
              <a:t>vývoj a návrh takých postupov, ktoré umožnia prerušenie kauzálnej závislosti už v jej prvých etapách.</a:t>
            </a:r>
          </a:p>
          <a:p>
            <a:pPr eaLnBrk="1" hangingPunct="1"/>
            <a:endParaRPr lang="sk-SK" sz="24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18750" r="15624" b="8273"/>
          <a:stretch>
            <a:fillRect/>
          </a:stretch>
        </p:blipFill>
        <p:spPr bwMode="auto">
          <a:xfrm>
            <a:off x="5508104" y="1726729"/>
            <a:ext cx="100013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14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3643313"/>
            <a:ext cx="16430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5835" name="Object 27"/>
          <p:cNvGraphicFramePr>
            <a:graphicFrameLocks noChangeAspect="1"/>
          </p:cNvGraphicFramePr>
          <p:nvPr/>
        </p:nvGraphicFramePr>
        <p:xfrm>
          <a:off x="80963" y="692150"/>
          <a:ext cx="8977312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352986" imgH="4264920" progId="Visio.Drawing.11">
                  <p:embed/>
                </p:oleObj>
              </mc:Choice>
              <mc:Fallback>
                <p:oleObj name="Visio" r:id="rId3" imgW="6352986" imgH="4264920" progId="Visio.Drawing.11">
                  <p:embed/>
                  <p:pic>
                    <p:nvPicPr>
                      <p:cNvPr id="37583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692150"/>
                        <a:ext cx="8977312" cy="496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Obrázek 1"/>
          <p:cNvPicPr>
            <a:picLocks noChangeAspect="1"/>
          </p:cNvPicPr>
          <p:nvPr/>
        </p:nvPicPr>
        <p:blipFill>
          <a:blip r:embed="rId2" cstate="print"/>
          <a:srcRect l="16319" t="17551" r="15997" b="17493"/>
          <a:stretch>
            <a:fillRect/>
          </a:stretch>
        </p:blipFill>
        <p:spPr bwMode="auto">
          <a:xfrm>
            <a:off x="2124075" y="98425"/>
            <a:ext cx="489585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25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9215" name="Object 63"/>
          <p:cNvGraphicFramePr>
            <a:graphicFrameLocks noChangeAspect="1"/>
          </p:cNvGraphicFramePr>
          <p:nvPr/>
        </p:nvGraphicFramePr>
        <p:xfrm>
          <a:off x="714375" y="1928813"/>
          <a:ext cx="7848600" cy="307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0243225" imgH="4006800" progId="Visio.Drawing.11">
                  <p:embed/>
                </p:oleObj>
              </mc:Choice>
              <mc:Fallback>
                <p:oleObj name="Visio" r:id="rId2" imgW="10243225" imgH="4006800" progId="Visio.Drawing.11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928813"/>
                        <a:ext cx="7848600" cy="307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16" name="Object 64"/>
          <p:cNvGraphicFramePr>
            <a:graphicFrameLocks noChangeAspect="1"/>
          </p:cNvGraphicFramePr>
          <p:nvPr/>
        </p:nvGraphicFramePr>
        <p:xfrm>
          <a:off x="971550" y="836613"/>
          <a:ext cx="61849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6184912" imgH="334863" progId="Visio.Drawing.11">
                  <p:embed/>
                </p:oleObj>
              </mc:Choice>
              <mc:Fallback>
                <p:oleObj name="Visio" r:id="rId4" imgW="6184912" imgH="334863" progId="Visio.Drawing.11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36613"/>
                        <a:ext cx="61849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539750" y="285750"/>
            <a:ext cx="7993063" cy="1200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sk-SK" sz="3600" b="1" dirty="0"/>
              <a:t>Vzťah medzi analýzou škôd a analýzou nebezpečenstiev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5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06532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Riziko je možné matematicky vyjadriť ako: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 = PxF ( kde P je pravdepodobnosť, F je frekvencia),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 = PxD (kde D je dôsledok, P je pravdepodobosť),</a:t>
            </a:r>
            <a:endParaRPr lang="sk-SK" sz="2400"/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 = PxDxExZ (kde D je dôsledok, P je pravdepodobosť, E je doba expozície a Z je stupeň zosuladenia negatívnych javov).</a:t>
            </a:r>
            <a:endParaRPr lang="sk-SK" sz="2400"/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Ak sa zvolí ohrozenie za základný pojem pre určitý negatívny jav tak potom: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nebezpečenstvo vytvára zdroj ohrozenia a riziko vyjadruje mieru /potenciál/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riziko vytvára zdroj ohrozenia a nebezpečenstvo vyjadruje mieru /potenciál/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Nebezpečenstvo vyjadruje vzťah pravdepodobnosti a dôsledku.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 Môže človek predstavovať nebezpečenstvo?                                                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áno,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nie.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5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07556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Pojem škoda zahŕňa: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fyzické zranenie alebo poškodenie zdravia,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čiastočná strata funkčnosti systému,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poruchy na strojoch alebo havárie strojov a v dôsledku toho strata funkčnej schopnosti subjektu.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Poškodenie je :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etapa, ktorá predchádza škode,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čiastočná strata na majetku,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zmena vlastností objektu.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Iniciácia negatívneho javu 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stav, ktorého dôsledkom je výlučne škoda,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potenciálny zdroj nežiaducej udalosti,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vznik impulzu na porušenie rovnováhy systému.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5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08580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Efektívnosť metód na minimalizáciu rizík je závislá na: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kvantite a kvalite navrhovaných nápravných a preventívnych opatrení,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počte zapojených zamestnancov do procesu hodnotenia rizík,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možnosti prerušenia kauzálnej závislosti v jej počiatočných etapách.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Preventívne opatrenia zabezpečujú: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prerušenie kauzálnej závislosti už v jej prvých etapách,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všetky činnosti, ktoré zabránia vzniku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odstránenie vzniknutého poškodenia spôsobeného negatívnym javom.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návrhu PO je možné vychádzať 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výlučne z analýzy škôd – s dôsledkom na definovanie nebezpečenstva alebo ohrozenia,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 analýzy nebezpečenstiev príp. ohrození s dôsledkom na vznik možnej škody,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 analýzy mechanických, fyzikálnych a elektrických faktorov.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2857500"/>
            <a:ext cx="1809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ctangle 2"/>
          <p:cNvSpPr>
            <a:spLocks noGrp="1"/>
          </p:cNvSpPr>
          <p:nvPr>
            <p:ph type="title" idx="4294967295"/>
          </p:nvPr>
        </p:nvSpPr>
        <p:spPr>
          <a:xfrm>
            <a:off x="428625" y="427038"/>
            <a:ext cx="8229600" cy="12731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b="1" dirty="0"/>
              <a:t>C</a:t>
            </a:r>
            <a:r>
              <a:rPr lang="sk-SK" b="1" dirty="0" err="1"/>
              <a:t>iele</a:t>
            </a:r>
            <a:r>
              <a:rPr lang="sk-SK" b="1" dirty="0"/>
              <a:t> a úlohy v oblasti manažérstva</a:t>
            </a:r>
            <a:r>
              <a:rPr lang="en-US" b="1" dirty="0"/>
              <a:t> </a:t>
            </a:r>
            <a:r>
              <a:rPr lang="sk-SK" b="1" dirty="0"/>
              <a:t>rizík </a:t>
            </a:r>
          </a:p>
        </p:txBody>
      </p:sp>
      <p:sp>
        <p:nvSpPr>
          <p:cNvPr id="5" name="Obdélník 4"/>
          <p:cNvSpPr/>
          <p:nvPr/>
        </p:nvSpPr>
        <p:spPr>
          <a:xfrm>
            <a:off x="642938" y="3143250"/>
            <a:ext cx="5929312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sk-SK" sz="2800" b="1" dirty="0">
                <a:solidFill>
                  <a:prstClr val="black"/>
                </a:solidFill>
                <a:latin typeface="Calibri"/>
                <a:cs typeface="+mn-cs"/>
              </a:rPr>
              <a:t>zisťovanie nebezpečenstiev </a:t>
            </a:r>
            <a:r>
              <a:rPr lang="sk-SK" sz="2800" dirty="0">
                <a:solidFill>
                  <a:prstClr val="black"/>
                </a:solidFill>
                <a:latin typeface="Calibri"/>
                <a:cs typeface="+mn-cs"/>
              </a:rPr>
              <a:t>a z nich vyplývajúcich </a:t>
            </a:r>
            <a:r>
              <a:rPr lang="sk-SK" sz="2800" b="1" dirty="0">
                <a:solidFill>
                  <a:prstClr val="black"/>
                </a:solidFill>
                <a:latin typeface="Calibri"/>
                <a:cs typeface="+mn-cs"/>
              </a:rPr>
              <a:t>ohrození,</a:t>
            </a:r>
          </a:p>
          <a:p>
            <a:pPr marL="457200" indent="-457200">
              <a:buFontTx/>
              <a:buChar char="-"/>
              <a:defRPr/>
            </a:pPr>
            <a:r>
              <a:rPr lang="sk-SK" sz="2800" b="1" dirty="0">
                <a:solidFill>
                  <a:prstClr val="black"/>
                </a:solidFill>
                <a:latin typeface="Calibri"/>
                <a:cs typeface="+mn-cs"/>
              </a:rPr>
              <a:t>stanovenie miery ohrozenia</a:t>
            </a:r>
            <a:r>
              <a:rPr lang="sk-SK" sz="2800" dirty="0">
                <a:solidFill>
                  <a:prstClr val="black"/>
                </a:solidFill>
                <a:latin typeface="Calibri"/>
                <a:cs typeface="+mn-cs"/>
              </a:rPr>
              <a:t>. </a:t>
            </a:r>
            <a:endParaRPr lang="sk-SK" sz="2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Nadpis 1"/>
          <p:cNvSpPr>
            <a:spLocks noGrp="1"/>
          </p:cNvSpPr>
          <p:nvPr>
            <p:ph type="title" idx="4294967295"/>
          </p:nvPr>
        </p:nvSpPr>
        <p:spPr>
          <a:xfrm>
            <a:off x="357188" y="142875"/>
            <a:ext cx="8229600" cy="511175"/>
          </a:xfrm>
        </p:spPr>
        <p:txBody>
          <a:bodyPr/>
          <a:lstStyle/>
          <a:p>
            <a:pPr eaLnBrk="1" hangingPunct="1"/>
            <a:r>
              <a:rPr lang="sk-SK" sz="3200"/>
              <a:t>Princípy:</a:t>
            </a:r>
            <a:endParaRPr lang="sk-SK"/>
          </a:p>
        </p:txBody>
      </p:sp>
      <p:sp>
        <p:nvSpPr>
          <p:cNvPr id="420866" name="Zástupný symbol pro obsah 2"/>
          <p:cNvSpPr>
            <a:spLocks noGrp="1"/>
          </p:cNvSpPr>
          <p:nvPr>
            <p:ph idx="4294967295"/>
          </p:nvPr>
        </p:nvSpPr>
        <p:spPr>
          <a:xfrm>
            <a:off x="285750" y="642938"/>
            <a:ext cx="8372475" cy="5143500"/>
          </a:xfrm>
        </p:spPr>
        <p:txBody>
          <a:bodyPr/>
          <a:lstStyle/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Pre dosiahnutie bezpečnosti nestačí vykonať opatrenie podľa predpisov a noriem, ale aj nad rámec právnych požiadaviek!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Neexistuje absolútna bezpečnosť!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Hranica vnímania bezpečnosti nie je pevná hodnota!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Ani podrobné analýzy a následne prijatie príslušných opatrení nezaručuje, že nedôjde k úrazu alebo inej nežiadúcej udalosti!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r>
              <a:rPr lang="sk-SK" sz="2000"/>
              <a:t>O možnosti vzniku negatívnych javov musia byť informovaní zamestnanci, užívatelia strojov a zariadení a iné osoby, ktorých sa ohrozenie týka!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 startAt="6"/>
            </a:pPr>
            <a:r>
              <a:rPr lang="sk-SK" sz="2000"/>
              <a:t>Nebezpečné situácie musí zvládnuť ten, kto ich vytvára!</a:t>
            </a:r>
          </a:p>
          <a:p>
            <a:pPr marL="457200" indent="-457200" algn="just" eaLnBrk="1" hangingPunct="1">
              <a:buFont typeface="Calibri" pitchFamily="34" charset="0"/>
              <a:buAutoNum type="arabicPeriod" startAt="6"/>
            </a:pPr>
            <a:endParaRPr lang="sk-SK" sz="1200"/>
          </a:p>
          <a:p>
            <a:pPr marL="457200" indent="-457200" algn="just" eaLnBrk="1" hangingPunct="1">
              <a:buFont typeface="Calibri" pitchFamily="34" charset="0"/>
              <a:buAutoNum type="arabicPeriod" startAt="6"/>
            </a:pPr>
            <a:r>
              <a:rPr lang="sk-SK" sz="2000"/>
              <a:t>Zabezpečenie podmienok pre neustále vzdelávanie a sprostredkovanie nových výsledkov vedy a výskumu v oblasti BOZP pre všetky skupiny v spoločnosti!</a:t>
            </a:r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2000"/>
          </a:p>
          <a:p>
            <a:pPr marL="457200" indent="-457200" algn="just" eaLnBrk="1" hangingPunct="1">
              <a:buFont typeface="Calibri" pitchFamily="34" charset="0"/>
              <a:buAutoNum type="arabicPeriod"/>
            </a:pPr>
            <a:endParaRPr lang="sk-SK" sz="20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2548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Manažérstvo rizika</a:t>
            </a:r>
          </a:p>
        </p:txBody>
      </p:sp>
      <p:grpSp>
        <p:nvGrpSpPr>
          <p:cNvPr id="421890" name="Group 3"/>
          <p:cNvGrpSpPr>
            <a:grpSpLocks/>
          </p:cNvGrpSpPr>
          <p:nvPr/>
        </p:nvGrpSpPr>
        <p:grpSpPr bwMode="auto">
          <a:xfrm>
            <a:off x="1714500" y="1143000"/>
            <a:ext cx="5715000" cy="4929188"/>
            <a:chOff x="2136" y="2827"/>
            <a:chExt cx="8438" cy="7044"/>
          </a:xfrm>
        </p:grpSpPr>
        <p:sp>
          <p:nvSpPr>
            <p:cNvPr id="421895" name="Text Box 4"/>
            <p:cNvSpPr txBox="1">
              <a:spLocks noChangeArrowheads="1"/>
            </p:cNvSpPr>
            <p:nvPr/>
          </p:nvSpPr>
          <p:spPr bwMode="auto">
            <a:xfrm>
              <a:off x="6665" y="4204"/>
              <a:ext cx="852" cy="569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Analýza</a:t>
              </a:r>
            </a:p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 rizika</a:t>
              </a:r>
            </a:p>
            <a:p>
              <a:endParaRPr lang="sk-SK"/>
            </a:p>
          </p:txBody>
        </p:sp>
        <p:sp>
          <p:nvSpPr>
            <p:cNvPr id="421896" name="Text Box 5"/>
            <p:cNvSpPr txBox="1">
              <a:spLocks noChangeArrowheads="1"/>
            </p:cNvSpPr>
            <p:nvPr/>
          </p:nvSpPr>
          <p:spPr bwMode="auto">
            <a:xfrm>
              <a:off x="8024" y="5639"/>
              <a:ext cx="1335" cy="5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Posudzovanie</a:t>
              </a:r>
              <a:endParaRPr lang="sk-SK" sz="1100" b="1"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 rizika</a:t>
              </a:r>
            </a:p>
            <a:p>
              <a:endParaRPr lang="sk-SK"/>
            </a:p>
          </p:txBody>
        </p:sp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3055" y="3097"/>
              <a:ext cx="2897" cy="69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b="1">
                  <a:latin typeface="Calibri" pitchFamily="34" charset="0"/>
                  <a:cs typeface="Arial" pitchFamily="34" charset="0"/>
                </a:rPr>
                <a:t>Popis systému</a:t>
              </a:r>
              <a:endParaRPr lang="sk-SK" sz="1100" b="1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sk-SK" sz="1100">
                  <a:latin typeface="Calibri" pitchFamily="34" charset="0"/>
                  <a:cs typeface="Arial" pitchFamily="34" charset="0"/>
                </a:rPr>
                <a:t>a určenie jeho hraníc</a:t>
              </a:r>
            </a:p>
            <a:p>
              <a:pPr algn="ctr">
                <a:spcAft>
                  <a:spcPts val="0"/>
                </a:spcAft>
                <a:defRPr/>
              </a:pPr>
              <a:endParaRPr lang="sk-SK" sz="1100" b="1">
                <a:latin typeface="Times New Roman" pitchFamily="18" charset="0"/>
                <a:cs typeface="Arial" pitchFamily="34" charset="0"/>
              </a:endParaRPr>
            </a:p>
            <a:p>
              <a:pPr>
                <a:spcAft>
                  <a:spcPts val="0"/>
                </a:spcAft>
                <a:defRPr/>
              </a:pPr>
              <a:endParaRPr lang="sk-SK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055" y="4011"/>
              <a:ext cx="2897" cy="66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dirty="0">
                  <a:latin typeface="Calibri" pitchFamily="34" charset="0"/>
                  <a:cs typeface="Arial" pitchFamily="34" charset="0"/>
                </a:rPr>
                <a:t>Identifikácia </a:t>
              </a: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nebezpečenstva </a:t>
              </a:r>
              <a:r>
                <a:rPr lang="sk-SK" sz="1100" dirty="0">
                  <a:latin typeface="Calibri" pitchFamily="34" charset="0"/>
                  <a:cs typeface="Arial" pitchFamily="34" charset="0"/>
                </a:rPr>
                <a:t>a možných</a:t>
              </a: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 dôsledkov</a:t>
              </a:r>
              <a:endParaRPr lang="sk-SK" sz="1100" dirty="0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055" y="4885"/>
              <a:ext cx="2897" cy="110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Odhad rizika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sk-SK" sz="1100" dirty="0">
                  <a:latin typeface="Calibri" pitchFamily="34" charset="0"/>
                  <a:cs typeface="Arial" pitchFamily="34" charset="0"/>
                </a:rPr>
                <a:t>(odhad pravdepodobnosti a závažnosti dôsledku)</a:t>
              </a: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 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R = P x D</a:t>
              </a:r>
            </a:p>
            <a:p>
              <a:pPr algn="ctr">
                <a:spcAft>
                  <a:spcPts val="0"/>
                </a:spcAft>
                <a:defRPr/>
              </a:pPr>
              <a:endParaRPr lang="sk-SK" sz="1100" dirty="0">
                <a:latin typeface="Calibri" pitchFamily="34" charset="0"/>
                <a:cs typeface="Arial" pitchFamily="34" charset="0"/>
              </a:endParaRPr>
            </a:p>
            <a:p>
              <a:pPr algn="ctr">
                <a:spcAft>
                  <a:spcPts val="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spcAft>
                  <a:spcPts val="0"/>
                </a:spcAft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3055" y="6214"/>
              <a:ext cx="2897" cy="66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  <a:defRPr/>
              </a:pPr>
              <a:r>
                <a:rPr lang="sk-SK" sz="1100" b="1" dirty="0">
                  <a:latin typeface="Calibri" pitchFamily="34" charset="0"/>
                  <a:cs typeface="Arial" pitchFamily="34" charset="0"/>
                </a:rPr>
                <a:t>Hodnotenie rizika</a:t>
              </a:r>
              <a:r>
                <a:rPr lang="sk-SK" sz="1100" dirty="0">
                  <a:latin typeface="Calibri" pitchFamily="34" charset="0"/>
                  <a:cs typeface="Arial" pitchFamily="34" charset="0"/>
                </a:rPr>
                <a:t> (vysoké, stredné, malé)</a:t>
              </a:r>
              <a:endParaRPr lang="sk-SK" sz="1100" dirty="0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6" name="AutoShape 10"/>
            <p:cNvSpPr>
              <a:spLocks noChangeArrowheads="1"/>
            </p:cNvSpPr>
            <p:nvPr/>
          </p:nvSpPr>
          <p:spPr bwMode="auto">
            <a:xfrm>
              <a:off x="3055" y="7244"/>
              <a:ext cx="2897" cy="1357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  <a:defRPr/>
              </a:pPr>
              <a:r>
                <a:rPr lang="sk-SK" sz="1100" b="1">
                  <a:latin typeface="Calibri" pitchFamily="34" charset="0"/>
                  <a:cs typeface="Arial" pitchFamily="34" charset="0"/>
                </a:rPr>
                <a:t>Je potrebné riziko znížiť?</a:t>
              </a:r>
            </a:p>
            <a:p>
              <a:pPr>
                <a:defRPr/>
              </a:pPr>
              <a:endParaRPr lang="sk-SK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3055" y="8964"/>
              <a:ext cx="2897" cy="66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Aft>
                  <a:spcPts val="0"/>
                </a:spcAft>
                <a:defRPr/>
              </a:pPr>
              <a:r>
                <a:rPr lang="sk-SK" sz="1100" dirty="0">
                  <a:latin typeface="Calibri" pitchFamily="34" charset="0"/>
                  <a:cs typeface="Arial" pitchFamily="34" charset="0"/>
                </a:rPr>
                <a:t>Identifikácia  a prijatie vhodných opatrení</a:t>
              </a:r>
              <a:endParaRPr lang="sk-SK" sz="1100" dirty="0">
                <a:latin typeface="Times New Roman" pitchFamily="18" charset="0"/>
                <a:cs typeface="Arial" pitchFamily="34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sk-SK" sz="1100" b="1" dirty="0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1903" name="AutoShape 12"/>
            <p:cNvCxnSpPr>
              <a:cxnSpLocks noChangeShapeType="1"/>
            </p:cNvCxnSpPr>
            <p:nvPr/>
          </p:nvCxnSpPr>
          <p:spPr bwMode="auto">
            <a:xfrm>
              <a:off x="4512" y="3792"/>
              <a:ext cx="0" cy="221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4" name="AutoShape 13"/>
            <p:cNvCxnSpPr>
              <a:cxnSpLocks noChangeShapeType="1"/>
            </p:cNvCxnSpPr>
            <p:nvPr/>
          </p:nvCxnSpPr>
          <p:spPr bwMode="auto">
            <a:xfrm>
              <a:off x="4512" y="4678"/>
              <a:ext cx="1" cy="206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5" name="AutoShape 14"/>
            <p:cNvCxnSpPr>
              <a:cxnSpLocks noChangeShapeType="1"/>
            </p:cNvCxnSpPr>
            <p:nvPr/>
          </p:nvCxnSpPr>
          <p:spPr bwMode="auto">
            <a:xfrm>
              <a:off x="4510" y="5988"/>
              <a:ext cx="0" cy="225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6" name="AutoShape 15"/>
            <p:cNvCxnSpPr>
              <a:cxnSpLocks noChangeShapeType="1"/>
            </p:cNvCxnSpPr>
            <p:nvPr/>
          </p:nvCxnSpPr>
          <p:spPr bwMode="auto">
            <a:xfrm>
              <a:off x="4510" y="6878"/>
              <a:ext cx="0" cy="364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421907" name="AutoShape 16"/>
            <p:cNvCxnSpPr>
              <a:cxnSpLocks noChangeShapeType="1"/>
            </p:cNvCxnSpPr>
            <p:nvPr/>
          </p:nvCxnSpPr>
          <p:spPr bwMode="auto">
            <a:xfrm>
              <a:off x="5950" y="7906"/>
              <a:ext cx="255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21908" name="AutoShape 17"/>
            <p:cNvCxnSpPr>
              <a:cxnSpLocks noChangeShapeType="1"/>
            </p:cNvCxnSpPr>
            <p:nvPr/>
          </p:nvCxnSpPr>
          <p:spPr bwMode="auto">
            <a:xfrm>
              <a:off x="4510" y="8600"/>
              <a:ext cx="0" cy="364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6205" y="7686"/>
              <a:ext cx="1310" cy="429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 algn="ctr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sk-SK" sz="1000" b="1">
                  <a:latin typeface="Times New Roman" pitchFamily="18" charset="0"/>
                  <a:cs typeface="Arial" pitchFamily="34" charset="0"/>
                </a:rPr>
                <a:t>Koniec</a:t>
              </a:r>
            </a:p>
            <a:p>
              <a:pPr algn="ctr">
                <a:spcAft>
                  <a:spcPts val="1000"/>
                </a:spcAft>
                <a:defRPr/>
              </a:pPr>
              <a:endParaRPr lang="sk-SK" sz="1100" b="1">
                <a:latin typeface="Times New Roman" pitchFamily="18" charset="0"/>
                <a:cs typeface="Arial" pitchFamily="34" charset="0"/>
              </a:endParaRPr>
            </a:p>
            <a:p>
              <a:pPr>
                <a:defRPr/>
              </a:pPr>
              <a:endParaRPr lang="sk-SK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1910" name="AutoShape 19"/>
            <p:cNvCxnSpPr>
              <a:cxnSpLocks noChangeShapeType="1"/>
            </p:cNvCxnSpPr>
            <p:nvPr/>
          </p:nvCxnSpPr>
          <p:spPr bwMode="auto">
            <a:xfrm flipH="1">
              <a:off x="4510" y="9629"/>
              <a:ext cx="3" cy="239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1" name="AutoShape 20"/>
            <p:cNvCxnSpPr>
              <a:cxnSpLocks noChangeShapeType="1"/>
            </p:cNvCxnSpPr>
            <p:nvPr/>
          </p:nvCxnSpPr>
          <p:spPr bwMode="auto">
            <a:xfrm flipH="1">
              <a:off x="2136" y="9868"/>
              <a:ext cx="2374" cy="0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2" name="AutoShape 21"/>
            <p:cNvCxnSpPr>
              <a:cxnSpLocks noChangeShapeType="1"/>
            </p:cNvCxnSpPr>
            <p:nvPr/>
          </p:nvCxnSpPr>
          <p:spPr bwMode="auto">
            <a:xfrm flipH="1">
              <a:off x="2136" y="2827"/>
              <a:ext cx="16" cy="7041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3" name="AutoShape 22"/>
            <p:cNvCxnSpPr>
              <a:cxnSpLocks noChangeShapeType="1"/>
            </p:cNvCxnSpPr>
            <p:nvPr/>
          </p:nvCxnSpPr>
          <p:spPr bwMode="auto">
            <a:xfrm flipH="1">
              <a:off x="2136" y="2827"/>
              <a:ext cx="2374" cy="1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421914" name="AutoShape 23"/>
            <p:cNvCxnSpPr>
              <a:cxnSpLocks noChangeShapeType="1"/>
            </p:cNvCxnSpPr>
            <p:nvPr/>
          </p:nvCxnSpPr>
          <p:spPr bwMode="auto">
            <a:xfrm flipH="1" flipV="1">
              <a:off x="4507" y="2827"/>
              <a:ext cx="3" cy="243"/>
            </a:xfrm>
            <a:prstGeom prst="straightConnector1">
              <a:avLst/>
            </a:prstGeom>
            <a:noFill/>
            <a:ln w="12700">
              <a:solidFill>
                <a:srgbClr val="002060"/>
              </a:solidFill>
              <a:round/>
              <a:headEnd type="triangle" w="med" len="med"/>
              <a:tailEnd/>
            </a:ln>
          </p:spPr>
        </p:cxnSp>
        <p:sp>
          <p:nvSpPr>
            <p:cNvPr id="421915" name="AutoShape 24"/>
            <p:cNvSpPr>
              <a:spLocks/>
            </p:cNvSpPr>
            <p:nvPr/>
          </p:nvSpPr>
          <p:spPr bwMode="auto">
            <a:xfrm>
              <a:off x="6205" y="2938"/>
              <a:ext cx="317" cy="3050"/>
            </a:xfrm>
            <a:prstGeom prst="rightBrace">
              <a:avLst>
                <a:gd name="adj1" fmla="val 80179"/>
                <a:gd name="adj2" fmla="val 50000"/>
              </a:avLst>
            </a:prstGeom>
            <a:solidFill>
              <a:srgbClr val="FFFFFF"/>
            </a:solidFill>
            <a:ln w="12700">
              <a:solidFill>
                <a:srgbClr val="8064A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16" name="AutoShape 25"/>
            <p:cNvSpPr>
              <a:spLocks/>
            </p:cNvSpPr>
            <p:nvPr/>
          </p:nvSpPr>
          <p:spPr bwMode="auto">
            <a:xfrm>
              <a:off x="7517" y="2828"/>
              <a:ext cx="317" cy="5994"/>
            </a:xfrm>
            <a:prstGeom prst="rightBrace">
              <a:avLst>
                <a:gd name="adj1" fmla="val 157571"/>
                <a:gd name="adj2" fmla="val 50000"/>
              </a:avLst>
            </a:prstGeom>
            <a:solidFill>
              <a:srgbClr val="FFFFFF"/>
            </a:solidFill>
            <a:ln w="12700">
              <a:solidFill>
                <a:srgbClr val="8064A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17" name="AutoShape 26"/>
            <p:cNvSpPr>
              <a:spLocks/>
            </p:cNvSpPr>
            <p:nvPr/>
          </p:nvSpPr>
          <p:spPr bwMode="auto">
            <a:xfrm>
              <a:off x="9226" y="2836"/>
              <a:ext cx="315" cy="7035"/>
            </a:xfrm>
            <a:prstGeom prst="rightBrace">
              <a:avLst>
                <a:gd name="adj1" fmla="val 186111"/>
                <a:gd name="adj2" fmla="val 50000"/>
              </a:avLst>
            </a:prstGeom>
            <a:solidFill>
              <a:srgbClr val="FFFFFF">
                <a:alpha val="0"/>
              </a:srgbClr>
            </a:solidFill>
            <a:ln w="9525">
              <a:solidFill>
                <a:srgbClr val="8064A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918" name="Text Box 27"/>
            <p:cNvSpPr txBox="1">
              <a:spLocks noChangeArrowheads="1"/>
            </p:cNvSpPr>
            <p:nvPr/>
          </p:nvSpPr>
          <p:spPr bwMode="auto">
            <a:xfrm>
              <a:off x="9539" y="6074"/>
              <a:ext cx="1035" cy="5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Riadenie</a:t>
              </a:r>
              <a:endParaRPr lang="sk-SK" sz="1100" b="1">
                <a:latin typeface="Times New Roman" pitchFamily="18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sk-SK" sz="1100" b="1">
                  <a:latin typeface="Calibri" pitchFamily="34" charset="0"/>
                </a:rPr>
                <a:t> rizika</a:t>
              </a:r>
            </a:p>
            <a:p>
              <a:endParaRPr lang="sk-SK"/>
            </a:p>
          </p:txBody>
        </p:sp>
      </p:grpSp>
      <p:sp>
        <p:nvSpPr>
          <p:cNvPr id="32" name="TextovéPole 31"/>
          <p:cNvSpPr txBox="1"/>
          <p:nvPr/>
        </p:nvSpPr>
        <p:spPr>
          <a:xfrm>
            <a:off x="4067175" y="4391025"/>
            <a:ext cx="428625" cy="26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k-SK" sz="1050" dirty="0"/>
              <a:t>Nie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3419475" y="5157788"/>
            <a:ext cx="4286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k-SK" sz="1050" dirty="0"/>
              <a:t>Áno</a:t>
            </a:r>
          </a:p>
        </p:txBody>
      </p:sp>
      <p:sp>
        <p:nvSpPr>
          <p:cNvPr id="421893" name="TextovéPole 33"/>
          <p:cNvSpPr txBox="1">
            <a:spLocks noChangeArrowheads="1"/>
          </p:cNvSpPr>
          <p:nvPr/>
        </p:nvSpPr>
        <p:spPr bwMode="auto">
          <a:xfrm>
            <a:off x="7000875" y="5786438"/>
            <a:ext cx="1857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sz="1600"/>
              <a:t>Pre všetky etapy  technického života objektu!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sk-SK" sz="4000" b="1" dirty="0"/>
              <a:t>V rámci identifikácie ohrození sa použijú nasledovné tri kroky:</a:t>
            </a:r>
          </a:p>
        </p:txBody>
      </p:sp>
      <p:sp>
        <p:nvSpPr>
          <p:cNvPr id="422914" name="Content Placeholder 2"/>
          <p:cNvSpPr>
            <a:spLocks noGrp="1"/>
          </p:cNvSpPr>
          <p:nvPr>
            <p:ph idx="4294967295"/>
          </p:nvPr>
        </p:nvSpPr>
        <p:spPr>
          <a:xfrm>
            <a:off x="285750" y="1500188"/>
            <a:ext cx="8372475" cy="4757737"/>
          </a:xfrm>
        </p:spPr>
        <p:txBody>
          <a:bodyPr lIns="0"/>
          <a:lstStyle/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sk-SK" sz="2200" b="1"/>
              <a:t>Analýza existujúcich predpisov o bezpečnosti pri práci so žeriavmi, smerníc a odporúčaní ako aj vnútropodnikových záväzných predpisov.</a:t>
            </a:r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sk-SK" sz="2200" b="1"/>
              <a:t>Analýza pracovísk počas skutočných pracovných podmienok vykonaná členmi riaditeľského kolektívu.</a:t>
            </a:r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sk-SK" sz="2200" b="1"/>
              <a:t>Rozhovory so zamestnancami na pracovisku - žeriavnici, viazači a navádzací, majstri a pod..</a:t>
            </a:r>
          </a:p>
          <a:p>
            <a:pPr marL="514350" indent="-514350" algn="just">
              <a:lnSpc>
                <a:spcPct val="80000"/>
              </a:lnSpc>
              <a:buFont typeface="Calibri" pitchFamily="34" charset="0"/>
              <a:buAutoNum type="arabicPeriod"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Arial" charset="0"/>
              <a:buNone/>
            </a:pPr>
            <a:r>
              <a:rPr lang="sk-SK" sz="2200" b="1" i="1"/>
              <a:t>        Pre hodnotenie rizík je možné použiť rôzne metódy pričom v princípe je ich možné rozdeliť do dvoch skupín:</a:t>
            </a:r>
          </a:p>
          <a:p>
            <a:pPr marL="514350" indent="-514350" algn="just">
              <a:lnSpc>
                <a:spcPct val="80000"/>
              </a:lnSpc>
              <a:buFont typeface="Arial" charset="0"/>
              <a:buNone/>
            </a:pP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sk-SK" sz="2200" b="1"/>
              <a:t>dvojparametrické metódy R=PxD,</a:t>
            </a:r>
            <a:endParaRPr lang="sk-SK" sz="2200" b="1" i="1"/>
          </a:p>
          <a:p>
            <a:pPr marL="514350" indent="-5143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sk-SK" sz="2200" b="1"/>
              <a:t>viacparametrické metódy.</a:t>
            </a:r>
          </a:p>
        </p:txBody>
      </p:sp>
      <p:pic>
        <p:nvPicPr>
          <p:cNvPr id="422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5000625"/>
            <a:ext cx="16430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0063" y="42862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200" b="1" dirty="0"/>
              <a:t>Účinné ovládanie rizika </a:t>
            </a:r>
            <a:r>
              <a:rPr lang="sk-SK" sz="3200" dirty="0"/>
              <a:t>- predpokladá ako prvý krok </a:t>
            </a:r>
            <a:r>
              <a:rPr lang="sk-SK" sz="3200" b="1" dirty="0"/>
              <a:t>vykonanie jeho analýzy. </a:t>
            </a:r>
            <a:br>
              <a:rPr lang="sk-SK" sz="2700" dirty="0"/>
            </a:b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0063" y="1357313"/>
            <a:ext cx="8229600" cy="4697412"/>
          </a:xfrm>
        </p:spPr>
        <p:txBody>
          <a:bodyPr rtlCol="0">
            <a:normAutofit fontScale="925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Pri plánovaní cieľov, ktoré majú byť dosiahnuté pomocou analýzy rizika, je potrebné zohľadniť tieto činnosti: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výber posudzovaného systému a určenie jeho parametrov,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identifikáciu nebezpečenstva,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identifikáciu ohrozenia,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posúdenie miery dodržania zákonných predpisov,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hodnotenie rizika.</a:t>
            </a:r>
            <a:endParaRPr lang="sk-SK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3684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Metódy analýzy rizika</a:t>
            </a:r>
            <a:r>
              <a:rPr lang="sk-SK" dirty="0"/>
              <a:t> - identifikácia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marL="179388" indent="-179388" eaLnBrk="1" hangingPunct="1">
              <a:buFontTx/>
              <a:buNone/>
              <a:defRPr/>
            </a:pPr>
            <a:r>
              <a:rPr lang="sk-SK" b="1" dirty="0"/>
              <a:t>Z hľadiska zdrojov informácií</a:t>
            </a:r>
            <a:r>
              <a:rPr lang="sk-SK" dirty="0"/>
              <a:t> možno hodnotenie rizík rozdeliť na:</a:t>
            </a:r>
          </a:p>
          <a:p>
            <a:pPr marL="179388" indent="-179388" algn="just" eaLnBrk="1" hangingPunct="1">
              <a:defRPr/>
            </a:pPr>
            <a:r>
              <a:rPr lang="sk-SK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deduktívne </a:t>
            </a:r>
            <a:r>
              <a:rPr lang="sk-SK" sz="3000" dirty="0"/>
              <a:t>–</a:t>
            </a:r>
            <a:r>
              <a:rPr lang="sk-SK" sz="3000" b="1" dirty="0"/>
              <a:t> </a:t>
            </a:r>
            <a:r>
              <a:rPr lang="sk-SK" sz="3000" dirty="0"/>
              <a:t>vychádzajú zo štatistických údajov úrazov, havárií a iných nežiaducich udalostí a analýzy ich príčin a následkov, vychádza z udalostí ktoré sa stali, </a:t>
            </a:r>
            <a:endParaRPr lang="sk-SK" sz="3000" b="1" dirty="0"/>
          </a:p>
          <a:p>
            <a:pPr marL="179388" indent="-179388" algn="just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sk-SK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induktívne</a:t>
            </a:r>
            <a:r>
              <a:rPr lang="sk-SK" sz="3000" b="1" dirty="0"/>
              <a:t> </a:t>
            </a:r>
            <a:r>
              <a:rPr lang="sk-SK" sz="3000" dirty="0"/>
              <a:t>– vychádzajú z predpokladov, čo sa môže stať, vychádzajú z predikcie pravdepodobnosti a následkov možnej nežiaducej udalosti.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 idx="4294967295"/>
          </p:nvPr>
        </p:nvSpPr>
        <p:spPr>
          <a:xfrm>
            <a:off x="428625" y="214313"/>
            <a:ext cx="8229600" cy="939800"/>
          </a:xfrm>
        </p:spPr>
        <p:txBody>
          <a:bodyPr/>
          <a:lstStyle/>
          <a:p>
            <a:pPr algn="l" eaLnBrk="1" hangingPunct="1"/>
            <a:r>
              <a:rPr lang="sk-SK" sz="4000" b="1" i="1"/>
              <a:t>Bezpečnosť</a:t>
            </a:r>
            <a:endParaRPr lang="cs-CZ" sz="4000">
              <a:latin typeface="Arial" charset="0"/>
              <a:cs typeface="Arial" charset="0"/>
            </a:endParaRPr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ovací šipka 5"/>
          <p:cNvCxnSpPr>
            <a:cxnSpLocks noChangeShapeType="1"/>
            <a:stCxn id="19464" idx="2"/>
          </p:cNvCxnSpPr>
          <p:nvPr/>
        </p:nvCxnSpPr>
        <p:spPr bwMode="auto">
          <a:xfrm rot="5400000">
            <a:off x="3739357" y="4845843"/>
            <a:ext cx="273050" cy="1465263"/>
          </a:xfrm>
          <a:prstGeom prst="straightConnector1">
            <a:avLst/>
          </a:prstGeom>
          <a:noFill/>
          <a:ln w="73025" algn="ctr">
            <a:solidFill>
              <a:srgbClr val="262626"/>
            </a:solidFill>
            <a:round/>
            <a:headEnd/>
            <a:tailEnd type="stealth" w="med" len="med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8" name="Přímá spojovací šipka 7"/>
          <p:cNvCxnSpPr>
            <a:cxnSpLocks noChangeShapeType="1"/>
          </p:cNvCxnSpPr>
          <p:nvPr/>
        </p:nvCxnSpPr>
        <p:spPr bwMode="auto">
          <a:xfrm rot="16200000" flipH="1">
            <a:off x="5168107" y="4882356"/>
            <a:ext cx="273050" cy="1392237"/>
          </a:xfrm>
          <a:prstGeom prst="straightConnector1">
            <a:avLst/>
          </a:prstGeom>
          <a:noFill/>
          <a:ln w="73025" algn="ctr">
            <a:solidFill>
              <a:srgbClr val="262626"/>
            </a:solidFill>
            <a:round/>
            <a:headEnd/>
            <a:tailEnd type="stealth" w="med" len="med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19462" name="TextovéPole 8"/>
          <p:cNvSpPr txBox="1">
            <a:spLocks noChangeArrowheads="1"/>
          </p:cNvSpPr>
          <p:nvPr/>
        </p:nvSpPr>
        <p:spPr bwMode="auto">
          <a:xfrm>
            <a:off x="357188" y="5786438"/>
            <a:ext cx="8501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 dirty="0"/>
              <a:t>bezpečnosť technických systémov </a:t>
            </a:r>
            <a:r>
              <a:rPr lang="en-US" sz="1600" dirty="0"/>
              <a:t>	 </a:t>
            </a:r>
            <a:r>
              <a:rPr lang="sk-SK" sz="1600" dirty="0"/>
              <a:t>bezpečnosť a </a:t>
            </a:r>
            <a:r>
              <a:rPr lang="sk-SK" sz="1600" dirty="0" err="1"/>
              <a:t>ochran</a:t>
            </a:r>
            <a:r>
              <a:rPr lang="en-US" sz="1600" dirty="0"/>
              <a:t>a</a:t>
            </a:r>
            <a:r>
              <a:rPr lang="sk-SK" sz="1600" dirty="0"/>
              <a:t> zdravia pri práci</a:t>
            </a:r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3459" y="1340768"/>
            <a:ext cx="42291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1"/>
          <p:cNvSpPr>
            <a:spLocks noChangeArrowheads="1"/>
          </p:cNvSpPr>
          <p:nvPr/>
        </p:nvSpPr>
        <p:spPr bwMode="auto">
          <a:xfrm>
            <a:off x="2714625" y="5072063"/>
            <a:ext cx="3787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sk-SK" b="1"/>
              <a:t>osúdenie celkovej bezpečnosti </a:t>
            </a:r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Hodnotenie rizika</a:t>
            </a:r>
          </a:p>
        </p:txBody>
      </p:sp>
      <p:sp>
        <p:nvSpPr>
          <p:cNvPr id="425986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357313"/>
            <a:ext cx="8229600" cy="42576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sk-SK" b="1"/>
              <a:t>Pre ohodnotenie ohrozenia príp. rizika je možné použiť dva základné postupy:</a:t>
            </a:r>
          </a:p>
          <a:p>
            <a:pPr marL="0" indent="0" eaLnBrk="1" hangingPunct="1">
              <a:buFont typeface="Arial" charset="0"/>
              <a:buNone/>
            </a:pPr>
            <a:endParaRPr lang="sk-SK" b="1"/>
          </a:p>
          <a:p>
            <a:pPr marL="0" indent="0" eaLnBrk="1" hangingPunct="1">
              <a:buFont typeface="Calibri" pitchFamily="34" charset="0"/>
              <a:buAutoNum type="arabicPeriod"/>
            </a:pPr>
            <a:r>
              <a:rPr lang="sk-SK" b="1" i="1"/>
              <a:t> vyčíslenie kvantifikovateľného t.j. merateľného rizika,</a:t>
            </a:r>
          </a:p>
          <a:p>
            <a:pPr marL="0" indent="0" eaLnBrk="1" hangingPunct="1">
              <a:buFont typeface="Calibri" pitchFamily="34" charset="0"/>
              <a:buAutoNum type="arabicPeriod"/>
            </a:pPr>
            <a:r>
              <a:rPr lang="sk-SK" b="1" i="1"/>
              <a:t> zaradenie jednotlivých ohrození do skupín, čím sa vytvárajú skupiny rizík.</a:t>
            </a:r>
          </a:p>
          <a:p>
            <a:pPr marL="0" indent="0" eaLnBrk="1" hangingPunct="1"/>
            <a:endParaRPr lang="sk-SK" b="1"/>
          </a:p>
        </p:txBody>
      </p:sp>
      <p:pic>
        <p:nvPicPr>
          <p:cNvPr id="425988" name="Picture 2"/>
          <p:cNvPicPr>
            <a:picLocks noChangeAspect="1" noChangeArrowheads="1"/>
          </p:cNvPicPr>
          <p:nvPr/>
        </p:nvPicPr>
        <p:blipFill>
          <a:blip r:embed="rId2" cstate="print"/>
          <a:srcRect t="34921"/>
          <a:stretch>
            <a:fillRect/>
          </a:stretch>
        </p:blipFill>
        <p:spPr bwMode="auto">
          <a:xfrm>
            <a:off x="5480050" y="5072063"/>
            <a:ext cx="36639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Metódy  na odhadovanie</a:t>
            </a:r>
            <a:r>
              <a:rPr lang="sk-SK" dirty="0"/>
              <a:t> R = P x D</a:t>
            </a:r>
          </a:p>
        </p:txBody>
      </p:sp>
      <p:sp>
        <p:nvSpPr>
          <p:cNvPr id="427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0038" y="1420813"/>
            <a:ext cx="8386762" cy="4997450"/>
          </a:xfrm>
        </p:spPr>
        <p:txBody>
          <a:bodyPr/>
          <a:lstStyle/>
          <a:p>
            <a:pPr algn="just" eaLnBrk="1" hangingPunct="1">
              <a:lnSpc>
                <a:spcPct val="85000"/>
              </a:lnSpc>
              <a:spcBef>
                <a:spcPct val="40000"/>
              </a:spcBef>
              <a:buClr>
                <a:srgbClr val="CC0066"/>
              </a:buClr>
              <a:buFont typeface="Wingdings" pitchFamily="2" charset="2"/>
              <a:buChar char="Ø"/>
            </a:pPr>
            <a:r>
              <a:rPr lang="sk-SK" sz="2200" b="1"/>
              <a:t>Kvalitatívne</a:t>
            </a:r>
            <a:r>
              <a:rPr lang="sk-SK" sz="2200"/>
              <a:t> hodnotenie používa slovné vyjadrenie na opis rôzneho stupňa pravdepodobnosti a dôsledkov. Používa sa najmä na získanie všeobecného prehľadu o rizikách vtedy, keď ide o jednoduchú prevádzku, alebo keď chýbajú číselné údaje na kvantitatívne hodnotenie.</a:t>
            </a:r>
            <a:endParaRPr lang="sk-SK" sz="2200" b="1"/>
          </a:p>
          <a:p>
            <a:pPr algn="just" eaLnBrk="1" hangingPunct="1">
              <a:lnSpc>
                <a:spcPct val="85000"/>
              </a:lnSpc>
              <a:spcBef>
                <a:spcPct val="40000"/>
              </a:spcBef>
              <a:buClr>
                <a:srgbClr val="CC0066"/>
              </a:buClr>
              <a:buFont typeface="Wingdings" pitchFamily="2" charset="2"/>
              <a:buChar char="Ø"/>
            </a:pPr>
            <a:r>
              <a:rPr lang="sk-SK" sz="2200" b="1"/>
              <a:t>Kvantitatívne </a:t>
            </a:r>
            <a:r>
              <a:rPr lang="sk-SK" sz="2200"/>
              <a:t>hodnotenie používa numerické hodnoty pravdepodobnosti (1 x za 100 000 cyklov, 1 úraz na 100 000 pracovníkov a podobne) a dôsledky nežiaduceho javu (hodnota v korunách, stupeň poškodenia zdravia, politické škody, ekologické škody a podobne). Používa sa pri presnom a dôslednom hodnotení rizík, najmä pri konštruovaní strojov, pri používaní nebezpečných látok atď.</a:t>
            </a:r>
            <a:endParaRPr lang="sk-SK" sz="2200" b="1"/>
          </a:p>
          <a:p>
            <a:pPr algn="just" eaLnBrk="1" hangingPunct="1">
              <a:lnSpc>
                <a:spcPct val="85000"/>
              </a:lnSpc>
              <a:spcBef>
                <a:spcPct val="40000"/>
              </a:spcBef>
              <a:buClr>
                <a:srgbClr val="CC0066"/>
              </a:buClr>
              <a:buFont typeface="Wingdings" pitchFamily="2" charset="2"/>
              <a:buChar char="Ø"/>
            </a:pPr>
            <a:r>
              <a:rPr lang="sk-SK" sz="2200" b="1"/>
              <a:t>Polokvantitatívne </a:t>
            </a:r>
            <a:r>
              <a:rPr lang="sk-SK" sz="2200"/>
              <a:t>(semikvantitatívne) hodnotenie je postup, keď kvalitatívne opísané stupnice majú pridelené číselné hodnoty, ktorých kombináciou sa určí stupeň ohrozenia a následne hodnota rizika. Je vhodnou metódou na preverenie rizík na pracovisku, určené ako východisko na bezpečnostné opatrenia v prevádzke.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Určenie rizika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3500" dirty="0"/>
              <a:t>Riziko sa dá výhodne určiť tam, kde je možné </a:t>
            </a:r>
            <a:r>
              <a:rPr lang="sk-SK" sz="3500" b="1" dirty="0"/>
              <a:t>parametre rizika </a:t>
            </a:r>
            <a:r>
              <a:rPr lang="sk-SK" sz="3500" dirty="0"/>
              <a:t>- </a:t>
            </a:r>
            <a:r>
              <a:rPr lang="sk-SK" sz="3500" i="1" dirty="0"/>
              <a:t>dôsledok negatívneho javu a jeho pravdepodobnosť</a:t>
            </a:r>
            <a:r>
              <a:rPr lang="sk-SK" sz="3500" dirty="0"/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3500" dirty="0">
                <a:solidFill>
                  <a:srgbClr val="FF0000"/>
                </a:solidFill>
              </a:rPr>
              <a:t>-</a:t>
            </a:r>
            <a:r>
              <a:rPr lang="sk-SK" sz="3500" dirty="0"/>
              <a:t> </a:t>
            </a:r>
            <a:r>
              <a:rPr lang="sk-SK" sz="3500" b="1" dirty="0">
                <a:solidFill>
                  <a:srgbClr val="FF0000"/>
                </a:solidFill>
              </a:rPr>
              <a:t>jednoznačne kvantitatívne posúdiť</a:t>
            </a:r>
            <a:r>
              <a:rPr lang="sk-SK" sz="3500" dirty="0">
                <a:solidFill>
                  <a:srgbClr val="FF0000"/>
                </a:solidFill>
              </a:rPr>
              <a:t>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2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sz="2800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600" i="1" dirty="0"/>
              <a:t>Jedná sa prevažne o technológie, kde sú archivované podrobné informácie o jednotlivých úrazoch, nehodách, poruchách a kde sa posudzujú ohrozenia, ktoré je možné kvantifikovať konkrétnymi hodnotami napr. hluk, vibrácie, prašnosť, obsah chemických látok a pod..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/>
          </a:p>
        </p:txBody>
      </p:sp>
      <p:pic>
        <p:nvPicPr>
          <p:cNvPr id="428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38" y="5429250"/>
            <a:ext cx="1238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/>
              <a:t>Definovanie dôsledkov</a:t>
            </a:r>
          </a:p>
        </p:txBody>
      </p:sp>
      <p:sp>
        <p:nvSpPr>
          <p:cNvPr id="429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Skoro nehoda</a:t>
            </a:r>
            <a:r>
              <a:rPr lang="sk-SK" sz="3000"/>
              <a:t> – skoro som sa poranil, pošmykol, porezal ale som stihol....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Nehody</a:t>
            </a:r>
            <a:r>
              <a:rPr lang="sk-SK" sz="3000"/>
              <a:t> (úrazy evidované a registrované vrátane smrteľných nehôd),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Poškodenie environmentu</a:t>
            </a:r>
            <a:r>
              <a:rPr lang="sk-SK" sz="3000"/>
              <a:t> (životného prostredia) napr. únikom nebezpečnej látky do vody, vzduchu....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 b="1"/>
              <a:t>Poškodenie majetku</a:t>
            </a:r>
            <a:r>
              <a:rPr lang="sk-SK" sz="3000"/>
              <a:t> – napr. výbuchom, požiarom, deformáciou ....</a:t>
            </a:r>
          </a:p>
          <a:p>
            <a:pPr algn="just"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sz="3000"/>
              <a:t>Iné.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dirty="0"/>
              <a:t>Nemerateľná kvantifikácia rizika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557338"/>
            <a:ext cx="8229600" cy="4568825"/>
          </a:xfrm>
        </p:spPr>
        <p:txBody>
          <a:bodyPr rtlCol="0"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Posúdenie rizika formou nemerateľnej kvantifikácie sa používa v podmienkach: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   kde nie je jasné rozhranie medzi jednotlivými prvkami systému </a:t>
            </a:r>
            <a:r>
              <a:rPr lang="sk-SK" i="1" dirty="0">
                <a:solidFill>
                  <a:srgbClr val="FF0000"/>
                </a:solidFill>
              </a:rPr>
              <a:t>človek – stroj – prostredie</a:t>
            </a:r>
            <a:r>
              <a:rPr lang="sk-SK" dirty="0"/>
              <a:t>,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kde v procese posudzovania je obtiažne presné stanovenie hodnôt pravdepodobnosti (početnosti) a dôsledku negatívneho javu. 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endParaRPr lang="sk-SK" dirty="0"/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Do tejto skupiny patria metódy posúdenia rizika napr. IVSS ako aj bodová metóda - MIL STD 882C.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500063" y="333375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/>
              <a:t>Faktory početnosti ohrozenia ako negatívneho javu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Pri odhade početnosti ohrozenia vo forme negatívneho javu je potrebné zohľadniť najmä tieto faktory:</a:t>
            </a:r>
            <a:r>
              <a:rPr lang="sk-SK" i="1" dirty="0"/>
              <a:t> </a:t>
            </a:r>
            <a:endParaRPr lang="sk-SK" sz="4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Druh, frekvencia a trvanie pôsobenia nebezpečenstva.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Humánny faktor.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Rozpoznanie existencie nebezpečenstva.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Technológiu a komplexnosť nebezpečnej situácie.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Spoľahlivosť bezpečnostných opatrení, </a:t>
            </a:r>
            <a:r>
              <a:rPr lang="sk-SK" sz="2200" i="1" dirty="0" err="1"/>
              <a:t>udržiavateľnosť</a:t>
            </a:r>
            <a:r>
              <a:rPr lang="sk-SK" sz="2200" i="1" dirty="0"/>
              <a:t>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Rýchlosť vzniku negatívneho javu.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Úroveň údržbárskych činností.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Kvalitu kontrolných, revíznych a skúšobných činností.</a:t>
            </a:r>
            <a:endParaRPr lang="sk-SK" sz="3000" i="1" dirty="0"/>
          </a:p>
          <a:p>
            <a:pPr lvl="3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k-SK" sz="2200" i="1" dirty="0"/>
              <a:t>Obsah a kvalita prevádzkovej príp. technickej dokumentácie.</a:t>
            </a:r>
            <a:endParaRPr lang="sk-SK" sz="3000" i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428625"/>
            <a:ext cx="8229600" cy="4525963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US" sz="2800"/>
              <a:t>      </a:t>
            </a:r>
            <a:r>
              <a:rPr lang="sk-SK" sz="2800"/>
              <a:t>Stanovenie vplyvu závažnosti jednotlivých parametrov na početnosť konkrétneho negatívneho javu je obsahom odborných diskusií posudzovateľov.</a:t>
            </a:r>
          </a:p>
          <a:p>
            <a:pPr marL="0" indent="0" algn="just" eaLnBrk="1" hangingPunct="1">
              <a:buFont typeface="Arial" charset="0"/>
              <a:buNone/>
            </a:pPr>
            <a:endParaRPr lang="sk-SK" sz="2800"/>
          </a:p>
          <a:p>
            <a:pPr marL="0" indent="0" algn="just" eaLnBrk="1" hangingPunct="1">
              <a:buFont typeface="Arial" charset="0"/>
              <a:buNone/>
            </a:pPr>
            <a:r>
              <a:rPr lang="en-US" sz="2800"/>
              <a:t>     </a:t>
            </a:r>
            <a:r>
              <a:rPr lang="sk-SK" sz="2800"/>
              <a:t>Posudzovatelia súčasne zvážia, či nie je potrebné zohľadniť pri zatriedení početnosti do tried aj iné faktory, ktoré môžu byť závislé na druhu činnosti príp. na type technológie.</a:t>
            </a:r>
            <a:endParaRPr lang="sk-SK" sz="2800" b="1" i="1"/>
          </a:p>
          <a:p>
            <a:pPr marL="0" indent="0" algn="just" eaLnBrk="1" hangingPunct="1">
              <a:buFont typeface="Arial" charset="0"/>
              <a:buNone/>
            </a:pPr>
            <a:endParaRPr lang="sk-SK" sz="2800"/>
          </a:p>
        </p:txBody>
      </p:sp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3659188"/>
            <a:ext cx="3143250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2548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/>
              <a:t>Faktory dôsledku negatívneho javu</a:t>
            </a:r>
            <a:endParaRPr lang="sk-SK" dirty="0"/>
          </a:p>
        </p:txBody>
      </p:sp>
      <p:sp>
        <p:nvSpPr>
          <p:cNvPr id="434178" name="Zástupný symbol pro obsah 2"/>
          <p:cNvSpPr>
            <a:spLocks noGrp="1"/>
          </p:cNvSpPr>
          <p:nvPr>
            <p:ph idx="4294967295"/>
          </p:nvPr>
        </p:nvSpPr>
        <p:spPr>
          <a:xfrm>
            <a:off x="4214813" y="2071688"/>
            <a:ext cx="4543425" cy="3625850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vzťah medzi nebezpečenstvom a jeho účinkami,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priestor a čas trvania pôsobenia ohrozenia,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skupina ohrozených osôb,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možnosť použitia ochranných opatrení napr. prostriedkov osobnej ochrany,</a:t>
            </a:r>
            <a:endParaRPr lang="en-US" sz="16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kvalita havarijných príp. krízových plánov /čím kvalitnejší plán, tým menší dôsledok negatívneho javu/,</a:t>
            </a:r>
            <a:endParaRPr lang="en-US" sz="1800" i="1"/>
          </a:p>
          <a:p>
            <a:pPr marL="0" indent="0" algn="just" eaLnBrk="1" hangingPunct="1">
              <a:buFont typeface="Wingdings" pitchFamily="2" charset="2"/>
              <a:buChar char="Ø"/>
            </a:pPr>
            <a:r>
              <a:rPr lang="en-US" sz="1800" i="1"/>
              <a:t>  </a:t>
            </a:r>
            <a:r>
              <a:rPr lang="sk-SK" sz="1800" i="1"/>
              <a:t>úroveň prípravy osôb na správanie sa počas existencie negatívneho javu.</a:t>
            </a:r>
          </a:p>
          <a:p>
            <a:pPr marL="1371600" lvl="3" indent="0" algn="just" eaLnBrk="1" hangingPunct="1">
              <a:buFont typeface="Arial" charset="0"/>
              <a:buNone/>
            </a:pPr>
            <a:endParaRPr lang="sk-SK" sz="1600" i="1"/>
          </a:p>
        </p:txBody>
      </p:sp>
      <p:pic>
        <p:nvPicPr>
          <p:cNvPr id="5" name="Picture 2" descr="G:\Z_Photos and images\NAPO in Risky Busines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3443558" cy="275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4181" name="Obdélník 5"/>
          <p:cNvSpPr>
            <a:spLocks noChangeArrowheads="1"/>
          </p:cNvSpPr>
          <p:nvPr/>
        </p:nvSpPr>
        <p:spPr bwMode="auto">
          <a:xfrm>
            <a:off x="857250" y="1000125"/>
            <a:ext cx="7715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>
                <a:latin typeface="Calibri" pitchFamily="34" charset="0"/>
              </a:rPr>
              <a:t>Tak, ako v prípade početnosti negatívneho javu, aj jeho dôsledok závisí od rôznych faktorov napr.: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en-US"/>
              <a:t>        </a:t>
            </a:r>
            <a:r>
              <a:rPr lang="sk-SK"/>
              <a:t>Pri posudzovaní rizika je dôležité určiť, ktoré osoby príp. skupiny osôb sú vystavené ohrozeniu tzn. pre ktoré osoby je nutné posúdiť dôsledky vplyvu negatívneho javu.</a:t>
            </a:r>
            <a:endParaRPr lang="sk-SK" sz="4000" b="1" i="1"/>
          </a:p>
          <a:p>
            <a:pPr algn="just" eaLnBrk="1" hangingPunct="1">
              <a:buFont typeface="Arial" charset="0"/>
              <a:buNone/>
            </a:pPr>
            <a:endParaRPr lang="sk-SK"/>
          </a:p>
        </p:txBody>
      </p:sp>
      <p:pic>
        <p:nvPicPr>
          <p:cNvPr id="4352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3286125"/>
            <a:ext cx="47450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4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36228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Proces manažérstva rizika zahŕňa: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analýzu rizika, posudzovanie rizika, riadenie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len posudzovanie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len analýzu rizika a riadenie rizika.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Posudzovanie rizika: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súčasť riadenia rizika a zároveň zahŕňa hodnotenie rizika,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 súčasť analýzy rizika a zároveň zahŕňa identifikáciu  a prijatie vhodných opatrení,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zahŕňa analýzu rizika a je súčasť riadenia rizika.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Pre hodnotenie rizík je možné použiť: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dvojparametrické metódy R=PxD,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jednoparametrické metódy MR=P,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viacparametrické metódy R=PxDxExO.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sah 2"/>
          <p:cNvSpPr>
            <a:spLocks noGrp="1"/>
          </p:cNvSpPr>
          <p:nvPr>
            <p:ph idx="4294967295"/>
          </p:nvPr>
        </p:nvSpPr>
        <p:spPr>
          <a:xfrm>
            <a:off x="250031" y="515424"/>
            <a:ext cx="8643937" cy="4929188"/>
          </a:xfrm>
        </p:spPr>
        <p:txBody>
          <a:bodyPr/>
          <a:lstStyle/>
          <a:p>
            <a:pPr algn="just" eaLnBrk="1" hangingPunct="1"/>
            <a:r>
              <a:rPr lang="sk-SK" sz="2800" dirty="0"/>
              <a:t>Pre posúdenie výslednej bezpečnosti nie je možné oddeliť bezpečnosť na pracovisku od bezpečnosti technických zariadení. </a:t>
            </a:r>
          </a:p>
          <a:p>
            <a:pPr algn="just" eaLnBrk="1" hangingPunct="1"/>
            <a:endParaRPr lang="sk-SK" sz="2800" dirty="0"/>
          </a:p>
          <a:p>
            <a:pPr algn="just" eaLnBrk="1" hangingPunct="1"/>
            <a:endParaRPr lang="sk-SK" sz="2800" dirty="0"/>
          </a:p>
          <a:p>
            <a:pPr algn="just" eaLnBrk="1" hangingPunct="1"/>
            <a:endParaRPr lang="sk-SK" sz="2800" dirty="0"/>
          </a:p>
          <a:p>
            <a:pPr algn="just" eaLnBrk="1" hangingPunct="1"/>
            <a:endParaRPr lang="sk-SK" sz="2800" dirty="0"/>
          </a:p>
          <a:p>
            <a:pPr algn="just" eaLnBrk="1" hangingPunct="1"/>
            <a:endParaRPr lang="sk-SK" sz="2800" dirty="0"/>
          </a:p>
          <a:p>
            <a:pPr algn="just" eaLnBrk="1" hangingPunct="1"/>
            <a:endParaRPr lang="sk-SK" sz="2000" dirty="0"/>
          </a:p>
          <a:p>
            <a:pPr algn="just" eaLnBrk="1" hangingPunct="1">
              <a:buFont typeface="Arial" charset="0"/>
              <a:buNone/>
            </a:pPr>
            <a:r>
              <a:rPr lang="sk-SK" sz="2000" i="1" dirty="0"/>
              <a:t>	Obe sú riadené z rovnakého miesta - vrcholového manažmentu  firmy a sú súčasťou kultúry bezpečnosti, čo spolu s riadením oblasti ochrany životného prostredia a riadením kvality – integrovaný manažment - prináša pre firmu formou synergického efektu významné ekonomické prínosy</a:t>
            </a:r>
            <a:r>
              <a:rPr lang="sk-SK" sz="2000" b="1" i="1" dirty="0"/>
              <a:t>. </a:t>
            </a:r>
            <a:endParaRPr lang="sk-SK" sz="2000" b="1" dirty="0"/>
          </a:p>
          <a:p>
            <a:pPr algn="just" eaLnBrk="1" hangingPunct="1"/>
            <a:endParaRPr lang="sk-SK" sz="2800" dirty="0"/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2000250"/>
            <a:ext cx="47148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6377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4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37252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Pri plánovaní cieľov, ktoré majú byť dosiahnuté pomocou analýzy rizika, je potrebné zohľadniť tieto činnosti: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výber posudzovaného systému a určenie jeho parametrov, identifikáciu ohrozenia,  návrh nápravných opatrení,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výber posudzovaného systému a určenie jeho parametrov, identifikáciu ohrozenia, identifikáciu nebezpečenstva, posúdenie miery dodržania zákonných predpisov, hodnotenie rizika.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Deduktívne metódy analýzy rizika: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Vychádzajú zo štatistických údajov úrazov, havárií a iných nežiaducich udalostí a analýzy ich príčin a následkov, vychádza z udalostí ktoré sa stali,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vychádzajú z predpokladov, čo sa môže stať, vychádzajú z predikcie pravdepodobnosti a následkov možnej nežiaducej udalosti.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Dôsledkom negatívneho javu môže byť: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skoro nehoda,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nehoda,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poškodenie majetku.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4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38276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odhade početnosti ohrozenia vo forme negatívneho javu nie je potrebné zohľadniť najmä tieto faktory: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úroveň údržbárskych činností,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kvantitatívne stanovenie veľkosti nebezpečenstva,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finančné náklady na prevádzku.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Pri posudzovaní rizika je dôležité určiť, pre ktoré: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osoby príp. skupiny osôb sú vystavené ohrozeniu,  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osoby je nutné posúdiť dôsledky vplyvu negatívneho javu,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osoby príp. skupiny osôb je potrebné zabezpečiť kvalifikované vzdelanie.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20129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sz="4800" b="1" dirty="0"/>
              <a:t>Manažérstvo rizika v systéme človek - stroj - prostredie</a:t>
            </a:r>
          </a:p>
        </p:txBody>
      </p:sp>
      <p:pic>
        <p:nvPicPr>
          <p:cNvPr id="439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4508500"/>
            <a:ext cx="22129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/>
              <a:t>Systém manažérstva rizika sa musí aplikovať pri: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konštruovaní a výrobe strojov a výrobkov,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navrhovaní nových technológií a pracovných postupov,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projektovaní materiálových tokov,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vývoji, výrobe a distribúcii nových látok,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prevádzke technických zariadení,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organizovaní práce a systéme riadenia,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proti úrazovej a proti havarijnej prevencii,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aktivitách v environmentálnej oblasti,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vzdelávaní, inštruktáži a tréningu zamestnancov,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a v ďalších oblastiach.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  <p:sp>
        <p:nvSpPr>
          <p:cNvPr id="5" name="Zástupný symbol pro číslo snímku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BDBE61-64A1-42C1-B8EB-21D5E2A95D5B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sk-SK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40325" name="Picture 2" descr="C:\Documents and Settings\Katarina\My Documents\My Pictures\pdca_cycle.261210209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500313"/>
            <a:ext cx="2438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115300" cy="45259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800"/>
              <a:t>		Požiadavky vykonávať analýzy nebezpečenstiev, ohrození a rizík kladené tak na výrobcov strojov, ako aj na ich užívateľov </a:t>
            </a:r>
            <a:r>
              <a:rPr lang="sk-SK" sz="2800" u="sng"/>
              <a:t>nepredpisujú</a:t>
            </a:r>
            <a:r>
              <a:rPr lang="sk-SK" sz="2800"/>
              <a:t> aké metódy je potrebné použiť. </a:t>
            </a:r>
          </a:p>
          <a:p>
            <a:pPr algn="just" eaLnBrk="1" hangingPunct="1">
              <a:buFont typeface="Arial" charset="0"/>
              <a:buNone/>
            </a:pPr>
            <a:endParaRPr lang="sk-SK" sz="2800"/>
          </a:p>
          <a:p>
            <a:pPr algn="just" eaLnBrk="1" hangingPunct="1">
              <a:buFont typeface="Arial" charset="0"/>
              <a:buNone/>
            </a:pPr>
            <a:r>
              <a:rPr lang="sk-SK" sz="2800"/>
              <a:t>		Výber postupov a metód je ponechaný na vlastné uváženie.</a:t>
            </a:r>
          </a:p>
          <a:p>
            <a:pPr algn="just" eaLnBrk="1" hangingPunct="1">
              <a:buFont typeface="Arial" charset="0"/>
              <a:buNone/>
            </a:pPr>
            <a:br>
              <a:rPr lang="sk-SK" sz="2800"/>
            </a:br>
            <a:r>
              <a:rPr lang="sk-SK" sz="2800"/>
              <a:t> </a:t>
            </a:r>
          </a:p>
          <a:p>
            <a:pPr algn="just" eaLnBrk="1" hangingPunct="1">
              <a:buFont typeface="Arial" charset="0"/>
              <a:buNone/>
            </a:pPr>
            <a:endParaRPr lang="sk-SK" sz="2800"/>
          </a:p>
        </p:txBody>
      </p:sp>
      <p:sp>
        <p:nvSpPr>
          <p:cNvPr id="5" name="Zástupný symbol pro číslo snímku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5F1820D-7144-4E3E-9BFC-290BE050597A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8313" y="500063"/>
            <a:ext cx="8218487" cy="7080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V</a:t>
            </a:r>
            <a:r>
              <a:rPr lang="sk-SK" sz="4000" b="1" dirty="0" err="1">
                <a:latin typeface="+mj-lt"/>
                <a:ea typeface="+mj-ea"/>
                <a:cs typeface="+mj-cs"/>
              </a:rPr>
              <a:t>ýber</a:t>
            </a:r>
            <a:r>
              <a:rPr lang="sk-SK" sz="4000" b="1" dirty="0">
                <a:latin typeface="+mj-lt"/>
                <a:ea typeface="+mj-ea"/>
                <a:cs typeface="+mj-cs"/>
              </a:rPr>
              <a:t> metódy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1071563"/>
            <a:ext cx="8229600" cy="469741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i="1" dirty="0"/>
              <a:t>         Pre ohodnotenie ohrozenia príp. rizika je možné použiť dva základné postupy: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i="1" dirty="0"/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k-SK" i="1" dirty="0"/>
              <a:t> vyčíslenie kvantifikovateľného t.j. merateľného rizika,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k-SK" i="1" dirty="0"/>
              <a:t>zaradenie jednotlivých ohrození do skupín, čím sa vytvárajú skupiny rizík.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i="1" dirty="0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9A7C496-31C4-462E-8EB5-D6F116D11607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75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          Riziko sa dá výhodne určiť tam, kde je možné parametre rizika - dôsledok negatívneho javu a jeho pravdepodobnosť - </a:t>
            </a:r>
            <a:r>
              <a:rPr lang="sk-SK" sz="2700" b="1"/>
              <a:t>jednoznačne kvantitatívne posúdiť</a:t>
            </a:r>
            <a:r>
              <a:rPr lang="sk-SK" sz="2700"/>
              <a:t>. </a:t>
            </a:r>
          </a:p>
          <a:p>
            <a:pPr algn="just" eaLnBrk="1" hangingPunct="1">
              <a:buFont typeface="Arial" charset="0"/>
              <a:buNone/>
            </a:pPr>
            <a:r>
              <a:rPr lang="sk-SK" sz="2700"/>
              <a:t>          Jedná sa prevažne o technológie, kde sú archivované podrobné informácie o jednotlivých úrazoch, nehodách, poruchách a kde sa posudzujú ohrozenia, ktoré je možné kvantifikovať konkrétnymi hodnotami napr. hluk, vibrácie, prašnosť, obsah chemických látok a pod..</a:t>
            </a:r>
          </a:p>
          <a:p>
            <a:pPr algn="just" eaLnBrk="1" hangingPunct="1">
              <a:buFont typeface="Arial" charset="0"/>
              <a:buNone/>
            </a:pPr>
            <a:endParaRPr lang="sk-SK" sz="2700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12375DD-82B0-4629-B940-C5C7A695A12F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Metódy na odhadovanie rizika</a:t>
            </a:r>
            <a:endParaRPr lang="cs-CZ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336550" y="1600200"/>
            <a:ext cx="8653463" cy="4530725"/>
          </a:xfrm>
        </p:spPr>
        <p:txBody>
          <a:bodyPr/>
          <a:lstStyle/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Matica rizika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Graf rizika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Číselné bodové hodnotenie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Kvantifikovaný odhad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r>
              <a:rPr lang="sk-SK" sz="5000" b="1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Kombinácia metód</a:t>
            </a:r>
          </a:p>
          <a:p>
            <a:pPr eaLnBrk="1" hangingPunct="1">
              <a:buClr>
                <a:srgbClr val="002673"/>
              </a:buClr>
              <a:buFont typeface="Wingdings" pitchFamily="2" charset="2"/>
              <a:buChar char="v"/>
              <a:defRPr/>
            </a:pPr>
            <a:endParaRPr lang="cs-CZ" sz="5000" b="1">
              <a:solidFill>
                <a:srgbClr val="FF99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6467" name="BlokTextu 3"/>
          <p:cNvSpPr txBox="1">
            <a:spLocks noChangeArrowheads="1"/>
          </p:cNvSpPr>
          <p:nvPr/>
        </p:nvSpPr>
        <p:spPr bwMode="auto">
          <a:xfrm>
            <a:off x="5886450" y="6062663"/>
            <a:ext cx="3103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/>
              <a:t>ISO/TR 14121-2 </a:t>
            </a:r>
            <a:endParaRPr lang="cs-CZ" sz="24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sz="3600" b="1" dirty="0"/>
              <a:t>Posúdenie rizika ako dvoj parametrickej veličiny (napr. MIL STD 882C)</a:t>
            </a:r>
            <a:endParaRPr lang="sk-SK" sz="3600" dirty="0"/>
          </a:p>
        </p:txBody>
      </p:sp>
      <p:sp>
        <p:nvSpPr>
          <p:cNvPr id="449538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972425" cy="45259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/>
              <a:t>          </a:t>
            </a:r>
            <a:r>
              <a:rPr lang="sk-SK" sz="2700"/>
              <a:t>Kvantitatívne posúdenie rizika sa vykonáva na základe matice, kde je pevne definovaný vzťah medzi pravdepodobnosťou, dôsledkom a rizikom.</a:t>
            </a:r>
            <a:endParaRPr lang="sk-SK" sz="2700" b="1"/>
          </a:p>
          <a:p>
            <a:pPr algn="just" eaLnBrk="1" hangingPunct="1">
              <a:buFont typeface="Arial" charset="0"/>
              <a:buNone/>
            </a:pPr>
            <a:endParaRPr lang="sk-SK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41EBAE-CB0B-4E6E-B401-8B61FF226DB0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785813" y="3071813"/>
          <a:ext cx="781863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3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sk-SK" dirty="0"/>
                        <a:t>MATICA</a:t>
                      </a:r>
                      <a:r>
                        <a:rPr lang="sk-SK" baseline="0" dirty="0"/>
                        <a:t> RIZIKA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Pravdepodobnosť / dôsledok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 </a:t>
                      </a:r>
                    </a:p>
                    <a:p>
                      <a:r>
                        <a:rPr lang="sk-SK" sz="1600" dirty="0"/>
                        <a:t>Katastrofický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II </a:t>
                      </a:r>
                    </a:p>
                    <a:p>
                      <a:r>
                        <a:rPr lang="sk-SK" sz="1600" dirty="0"/>
                        <a:t>Kritický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III </a:t>
                      </a:r>
                    </a:p>
                    <a:p>
                      <a:r>
                        <a:rPr lang="sk-SK" sz="1600" dirty="0"/>
                        <a:t>Okrajový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IV</a:t>
                      </a:r>
                    </a:p>
                    <a:p>
                      <a:r>
                        <a:rPr lang="sk-SK" sz="1600" dirty="0"/>
                        <a:t>Zanedbateľný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A častá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B pravdepodobná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C príležitostná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D zriedkavá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600" dirty="0"/>
                        <a:t>E nepravdepodobná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sk-SK" sz="3200" b="1" dirty="0"/>
              <a:t>Metóda posudzovania rizika na pracovnom mieste</a:t>
            </a:r>
            <a:r>
              <a:rPr lang="en-US" sz="3200" b="1" dirty="0"/>
              <a:t> IVSS</a:t>
            </a:r>
            <a:endParaRPr lang="sk-SK" sz="3600" b="1" dirty="0"/>
          </a:p>
        </p:txBody>
      </p:sp>
      <p:sp>
        <p:nvSpPr>
          <p:cNvPr id="450562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972425" cy="4525963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sk-SK" sz="2800"/>
              <a:t>Princíp metódy spočíva vo vhodnom pridelení bodovej hodnoty jednotlivým prvkom systému a definovaní akceptovateľného rizika. </a:t>
            </a:r>
            <a:endParaRPr lang="en-US" sz="2800"/>
          </a:p>
          <a:p>
            <a:pPr algn="just">
              <a:buFont typeface="Arial" charset="0"/>
              <a:buNone/>
            </a:pPr>
            <a:r>
              <a:rPr lang="sk-SK" sz="2800"/>
              <a:t>Najproblematickejším miestom v</a:t>
            </a:r>
            <a:r>
              <a:rPr lang="en-US" sz="2800"/>
              <a:t> </a:t>
            </a:r>
            <a:r>
              <a:rPr lang="sk-SK" sz="2800"/>
              <a:t>procese posúdenia rizika je ohodnotenie ľudského faktora.</a:t>
            </a:r>
            <a:r>
              <a:rPr lang="en-US" sz="2800"/>
              <a:t> </a:t>
            </a:r>
          </a:p>
          <a:p>
            <a:pPr algn="just">
              <a:buFont typeface="Arial" charset="0"/>
              <a:buNone/>
            </a:pPr>
            <a:endParaRPr lang="sk-SK" sz="2700" b="1"/>
          </a:p>
          <a:p>
            <a:pPr algn="just" eaLnBrk="1" hangingPunct="1">
              <a:buFont typeface="Arial" charset="0"/>
              <a:buNone/>
            </a:pPr>
            <a:endParaRPr lang="sk-SK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0922F52-000A-4272-BFAB-7546C887E133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79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505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5013325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nahoru 11"/>
          <p:cNvSpPr/>
          <p:nvPr/>
        </p:nvSpPr>
        <p:spPr>
          <a:xfrm rot="12348056">
            <a:off x="6310313" y="4625975"/>
            <a:ext cx="431800" cy="1444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450567" name="TextovéPole 12"/>
          <p:cNvSpPr txBox="1">
            <a:spLocks noChangeArrowheads="1"/>
          </p:cNvSpPr>
          <p:nvPr/>
        </p:nvSpPr>
        <p:spPr bwMode="auto">
          <a:xfrm rot="534780">
            <a:off x="6394450" y="415766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STRES</a:t>
            </a:r>
            <a:endParaRPr lang="sk-SK" b="1"/>
          </a:p>
        </p:txBody>
      </p:sp>
      <p:sp>
        <p:nvSpPr>
          <p:cNvPr id="450568" name="TextovéPole 13"/>
          <p:cNvSpPr txBox="1">
            <a:spLocks noChangeArrowheads="1"/>
          </p:cNvSpPr>
          <p:nvPr/>
        </p:nvSpPr>
        <p:spPr bwMode="auto">
          <a:xfrm rot="-572158">
            <a:off x="7188200" y="5013325"/>
            <a:ext cx="973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/>
              <a:t>Ú</a:t>
            </a:r>
            <a:r>
              <a:rPr lang="en-US" b="1"/>
              <a:t>NAVA</a:t>
            </a:r>
            <a:endParaRPr lang="sk-SK" b="1"/>
          </a:p>
        </p:txBody>
      </p:sp>
      <p:sp>
        <p:nvSpPr>
          <p:cNvPr id="15" name="Šipka nahoru 14"/>
          <p:cNvSpPr/>
          <p:nvPr/>
        </p:nvSpPr>
        <p:spPr>
          <a:xfrm rot="15224955">
            <a:off x="6743700" y="5221288"/>
            <a:ext cx="431800" cy="196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6" name="Šipka nahoru 15"/>
          <p:cNvSpPr/>
          <p:nvPr/>
        </p:nvSpPr>
        <p:spPr>
          <a:xfrm rot="8421746">
            <a:off x="5287963" y="4773613"/>
            <a:ext cx="431800" cy="1444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7" name="Šipka nahoru 16"/>
          <p:cNvSpPr/>
          <p:nvPr/>
        </p:nvSpPr>
        <p:spPr>
          <a:xfrm rot="5843115">
            <a:off x="4959351" y="5381625"/>
            <a:ext cx="431800" cy="1428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450572" name="TextovéPole 17"/>
          <p:cNvSpPr txBox="1">
            <a:spLocks noChangeArrowheads="1"/>
          </p:cNvSpPr>
          <p:nvPr/>
        </p:nvSpPr>
        <p:spPr bwMode="auto">
          <a:xfrm rot="-1136764">
            <a:off x="4575175" y="3990975"/>
            <a:ext cx="1120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/>
              <a:t>VPLYV</a:t>
            </a:r>
          </a:p>
          <a:p>
            <a:pPr algn="ctr"/>
            <a:r>
              <a:rPr lang="sk-SK" b="1"/>
              <a:t>OKOLIA</a:t>
            </a:r>
          </a:p>
        </p:txBody>
      </p:sp>
      <p:sp>
        <p:nvSpPr>
          <p:cNvPr id="450573" name="TextovéPole 18"/>
          <p:cNvSpPr txBox="1">
            <a:spLocks noChangeArrowheads="1"/>
          </p:cNvSpPr>
          <p:nvPr/>
        </p:nvSpPr>
        <p:spPr bwMode="auto">
          <a:xfrm rot="451423">
            <a:off x="3563938" y="5157788"/>
            <a:ext cx="157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/>
              <a:t>OSOBNOSŤ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1"/>
          <p:cNvPicPr>
            <a:picLocks noChangeAspect="1"/>
          </p:cNvPicPr>
          <p:nvPr/>
        </p:nvPicPr>
        <p:blipFill>
          <a:blip r:embed="rId2" cstate="print"/>
          <a:srcRect t="19942" b="12933"/>
          <a:stretch>
            <a:fillRect/>
          </a:stretch>
        </p:blipFill>
        <p:spPr bwMode="auto">
          <a:xfrm>
            <a:off x="1763713" y="549275"/>
            <a:ext cx="5953125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1586" name="Rectangle 6"/>
          <p:cNvSpPr>
            <a:spLocks noChangeArrowheads="1"/>
          </p:cNvSpPr>
          <p:nvPr/>
        </p:nvSpPr>
        <p:spPr bwMode="auto">
          <a:xfrm>
            <a:off x="0" y="627221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k-SK" b="1" i="1"/>
              <a:t>Hodnota rizika sa počíta podľa vzťahu:      </a:t>
            </a:r>
            <a:r>
              <a:rPr lang="sk-SK" b="1"/>
              <a:t>R = M . U - P.( M/30 )</a:t>
            </a:r>
          </a:p>
          <a:p>
            <a:endParaRPr lang="sk-SK" sz="1200" b="1"/>
          </a:p>
        </p:txBody>
      </p:sp>
      <p:sp>
        <p:nvSpPr>
          <p:cNvPr id="7" name="Obdélník 6"/>
          <p:cNvSpPr/>
          <p:nvPr/>
        </p:nvSpPr>
        <p:spPr>
          <a:xfrm>
            <a:off x="250825" y="188913"/>
            <a:ext cx="8713788" cy="64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sk-SK" sz="3600" b="1" i="1" dirty="0">
                <a:solidFill>
                  <a:prstClr val="black"/>
                </a:solidFill>
              </a:rPr>
              <a:t>Výpočet rizika </a:t>
            </a:r>
            <a:r>
              <a:rPr lang="sk-SK" sz="3600" b="1" dirty="0">
                <a:solidFill>
                  <a:prstClr val="black"/>
                </a:solidFill>
              </a:rPr>
              <a:t>podľa</a:t>
            </a:r>
            <a:r>
              <a:rPr lang="sk-SK" sz="3600" b="1" i="1" dirty="0">
                <a:solidFill>
                  <a:prstClr val="black"/>
                </a:solidFill>
              </a:rPr>
              <a:t> IVSS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323850" y="1268413"/>
          <a:ext cx="8424936" cy="147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946">
                <a:tc>
                  <a:txBody>
                    <a:bodyPr/>
                    <a:lstStyle/>
                    <a:p>
                      <a:r>
                        <a:rPr lang="sk-SK" sz="11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dirty="0"/>
                        <a:t>Bodový rozsah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84">
                <a:tc>
                  <a:txBody>
                    <a:bodyPr/>
                    <a:lstStyle/>
                    <a:p>
                      <a:r>
                        <a:rPr lang="sk-SK" sz="1200" dirty="0"/>
                        <a:t>S - Určenie možných škôd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1 – 10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406">
                <a:tc>
                  <a:txBody>
                    <a:bodyPr/>
                    <a:lstStyle/>
                    <a:p>
                      <a:r>
                        <a:rPr lang="sk-SK" sz="1200" dirty="0"/>
                        <a:t>Ex - Expozícia nebezpečenstva (frekvencia a trvanie)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&lt;1 </a:t>
                      </a:r>
                      <a:r>
                        <a:rPr lang="sk-SK" sz="1200" dirty="0"/>
                        <a:t>– 2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64">
                <a:tc>
                  <a:txBody>
                    <a:bodyPr/>
                    <a:lstStyle/>
                    <a:p>
                      <a:r>
                        <a:rPr lang="sk-SK" sz="1200" dirty="0" err="1"/>
                        <a:t>Wa</a:t>
                      </a:r>
                      <a:r>
                        <a:rPr lang="sk-SK" sz="1200" dirty="0"/>
                        <a:t> - Pravdepodobnosť výskytu nebezpečných situácii (spojené s faktorom zariadenie)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&lt;0,5 </a:t>
                      </a:r>
                      <a:r>
                        <a:rPr lang="sk-SK" sz="1200" dirty="0"/>
                        <a:t>– 1,5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406">
                <a:tc>
                  <a:txBody>
                    <a:bodyPr/>
                    <a:lstStyle/>
                    <a:p>
                      <a:r>
                        <a:rPr lang="sk-SK" sz="1200" dirty="0" err="1"/>
                        <a:t>Ve</a:t>
                      </a:r>
                      <a:r>
                        <a:rPr lang="sk-SK" sz="1200" dirty="0"/>
                        <a:t> - Možnosť predchádzania alebo minimalizovania</a:t>
                      </a:r>
                      <a:r>
                        <a:rPr lang="en-US" sz="1200" dirty="0"/>
                        <a:t> </a:t>
                      </a:r>
                      <a:r>
                        <a:rPr lang="sk-SK" sz="1200" dirty="0"/>
                        <a:t>škody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0,5 - 1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323850" y="3141663"/>
          <a:ext cx="8424936" cy="121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k-SK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/>
                        <a:t>Bodový rozsah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84">
                <a:tc>
                  <a:txBody>
                    <a:bodyPr/>
                    <a:lstStyle/>
                    <a:p>
                      <a:r>
                        <a:rPr lang="sk-SK" sz="1200" dirty="0" err="1"/>
                        <a:t>Ua</a:t>
                      </a:r>
                      <a:r>
                        <a:rPr lang="sk-SK" sz="1200" dirty="0"/>
                        <a:t> - Usporiadanie pracovného miesta a zóny zásahov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0,5 – 1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406">
                <a:tc>
                  <a:txBody>
                    <a:bodyPr/>
                    <a:lstStyle/>
                    <a:p>
                      <a:r>
                        <a:rPr lang="sk-SK" sz="1200" dirty="0" err="1"/>
                        <a:t>Ub</a:t>
                      </a:r>
                      <a:r>
                        <a:rPr lang="sk-SK" sz="1200" dirty="0"/>
                        <a:t> - Pracovné prostredie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0,3 - 0,6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64">
                <a:tc>
                  <a:txBody>
                    <a:bodyPr/>
                    <a:lstStyle/>
                    <a:p>
                      <a:r>
                        <a:rPr lang="en-US" sz="1200" dirty="0" err="1"/>
                        <a:t>Uc</a:t>
                      </a:r>
                      <a:r>
                        <a:rPr lang="en-US" sz="1200" dirty="0"/>
                        <a:t> </a:t>
                      </a:r>
                      <a:r>
                        <a:rPr lang="sk-SK" sz="1200" dirty="0"/>
                        <a:t>- Iné zaťaženia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0,2 – 0,4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323850" y="4724400"/>
          <a:ext cx="84249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200" dirty="0"/>
                        <a:t>Bodový</a:t>
                      </a:r>
                      <a:r>
                        <a:rPr lang="sk-SK" sz="1200" baseline="0" dirty="0"/>
                        <a:t> rozsah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Kvalifikácia osoby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 – 10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Fyzické a psychické faktory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 – 3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200" dirty="0"/>
                        <a:t>Organizácia práce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</a:t>
                      </a:r>
                      <a:r>
                        <a:rPr lang="sk-SK" sz="1200" dirty="0"/>
                        <a:t>0 – 5</a:t>
                      </a:r>
                      <a:r>
                        <a:rPr lang="en-US" sz="1200" dirty="0"/>
                        <a:t>&gt;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1642" name="Obdélník 13"/>
          <p:cNvSpPr>
            <a:spLocks noChangeArrowheads="1"/>
          </p:cNvSpPr>
          <p:nvPr/>
        </p:nvSpPr>
        <p:spPr bwMode="auto">
          <a:xfrm>
            <a:off x="323850" y="908050"/>
            <a:ext cx="7513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sk-SK" b="1" i="1">
                <a:solidFill>
                  <a:srgbClr val="000000"/>
                </a:solidFill>
              </a:rPr>
              <a:t>Posúdenie rizika spôsobeného zariadením : </a:t>
            </a:r>
            <a:r>
              <a:rPr lang="sk-SK" b="1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M = S x Ex x Wa x Ve</a:t>
            </a:r>
          </a:p>
        </p:txBody>
      </p:sp>
      <p:sp>
        <p:nvSpPr>
          <p:cNvPr id="451643" name="Obdélník 14"/>
          <p:cNvSpPr>
            <a:spLocks noChangeArrowheads="1"/>
          </p:cNvSpPr>
          <p:nvPr/>
        </p:nvSpPr>
        <p:spPr bwMode="auto">
          <a:xfrm>
            <a:off x="323850" y="4365625"/>
            <a:ext cx="8424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b="1" i="1">
                <a:solidFill>
                  <a:srgbClr val="000000"/>
                </a:solidFill>
              </a:rPr>
              <a:t>Spôsobilosť osoby zvládnuť riziko : </a:t>
            </a:r>
            <a:r>
              <a:rPr lang="sk-SK" b="1">
                <a:solidFill>
                  <a:srgbClr val="000000"/>
                </a:solidFill>
              </a:rPr>
              <a:t>P = Q + </a:t>
            </a:r>
            <a:r>
              <a:rPr lang="sk-SK" b="1">
                <a:solidFill>
                  <a:srgbClr val="000000"/>
                </a:solidFill>
                <a:sym typeface="Symbol" pitchFamily="18" charset="2"/>
              </a:rPr>
              <a:t></a:t>
            </a:r>
            <a:r>
              <a:rPr lang="sk-SK" b="1">
                <a:solidFill>
                  <a:srgbClr val="000000"/>
                </a:solidFill>
              </a:rPr>
              <a:t> + O </a:t>
            </a:r>
          </a:p>
        </p:txBody>
      </p:sp>
      <p:sp>
        <p:nvSpPr>
          <p:cNvPr id="451644" name="Obdélník 15"/>
          <p:cNvSpPr>
            <a:spLocks noChangeArrowheads="1"/>
          </p:cNvSpPr>
          <p:nvPr/>
        </p:nvSpPr>
        <p:spPr bwMode="auto">
          <a:xfrm>
            <a:off x="323850" y="2781300"/>
            <a:ext cx="8424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k-SK" b="1" i="1">
                <a:solidFill>
                  <a:srgbClr val="000000"/>
                </a:solidFill>
              </a:rPr>
              <a:t>Hodnotenie vplyvu prostredia : </a:t>
            </a:r>
            <a:r>
              <a:rPr lang="sk-SK" b="1">
                <a:solidFill>
                  <a:srgbClr val="000000"/>
                </a:solidFill>
              </a:rPr>
              <a:t>U = Ua + Ub + Uc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           Vyššie popísaná bodová metóda rozoznáva štyri úrovne rizika v rozsahu 20 bodov. </a:t>
            </a:r>
          </a:p>
          <a:p>
            <a:pPr algn="just" eaLnBrk="1" hangingPunct="1">
              <a:buFont typeface="Arial" charset="0"/>
              <a:buNone/>
            </a:pPr>
            <a:r>
              <a:rPr lang="sk-SK" sz="2700"/>
              <a:t>           Úroveň rizika umožňuje prijímať konkrétne opatrenia smerujúce k minimalizácii rizika.</a:t>
            </a:r>
            <a:endParaRPr lang="sk-SK" sz="2700" b="1"/>
          </a:p>
          <a:p>
            <a:pPr algn="just" eaLnBrk="1" hangingPunct="1">
              <a:buFont typeface="Arial" charset="0"/>
              <a:buNone/>
            </a:pPr>
            <a:endParaRPr lang="sk-SK" sz="2700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53F8C5B-E5B6-4F7A-B41F-77DF8636C55B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571625" y="371475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BODOVÁ HODNOTA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ÚROVEŇ RIZIKA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</a:t>
                      </a:r>
                      <a:r>
                        <a:rPr lang="sk-SK" baseline="0" dirty="0"/>
                        <a:t> - 5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neprijateľná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6 - 9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nežiadúca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10 - 17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Prijateľná s prehliadkami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18 - 20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Prijateľná bez prehliadok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3375"/>
            <a:ext cx="8229600" cy="10080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>
                <a:solidFill>
                  <a:srgbClr val="39523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 analýzy a hodnotenia rizík*</a:t>
            </a:r>
            <a:endParaRPr lang="cs-CZ" b="1" dirty="0">
              <a:solidFill>
                <a:srgbClr val="39523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/>
        </p:nvGraphicFramePr>
        <p:xfrm>
          <a:off x="414338" y="1885950"/>
          <a:ext cx="8443912" cy="3947160"/>
        </p:xfrm>
        <a:graphic>
          <a:graphicData uri="http://schemas.openxmlformats.org/drawingml/2006/table">
            <a:tbl>
              <a:tblPr/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9523B"/>
                          </a:solidFill>
                          <a:effectLst/>
                          <a:latin typeface="Calibri" pitchFamily="34" charset="0"/>
                        </a:rPr>
                        <a:t>Možný rozsah poškodenia  </a:t>
                      </a: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39523B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Ľahké poranenie alebo ohrozenie zdravia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Stredné poranenie alebo ohrozenie zdravia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Vážne poranenie alebo ohrozenie zdravia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Smrť, hromadný úraz (katastrofický následok)</a:t>
                      </a:r>
                      <a:endParaRPr kumimoji="0" lang="cs-CZ" sz="13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9523B"/>
                          </a:solidFill>
                          <a:effectLst/>
                          <a:latin typeface="Calibri" pitchFamily="34" charset="0"/>
                        </a:rPr>
                        <a:t>Pravdepodobnosť vzniku poškodenia</a:t>
                      </a:r>
                      <a:endParaRPr kumimoji="0" lang="cs-CZ" sz="1300" b="1" i="0" u="none" strike="noStrike" cap="none" normalizeH="0" baseline="0">
                        <a:ln>
                          <a:noFill/>
                        </a:ln>
                        <a:solidFill>
                          <a:srgbClr val="39523B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Veľmi nízka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1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Nízka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2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Stredná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3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6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vysoká</a:t>
                      </a:r>
                      <a:endParaRPr kumimoji="0" lang="cs-CZ" sz="17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4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5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6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7</a:t>
                      </a: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4A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Odhad</a:t>
                      </a:r>
                      <a:endParaRPr kumimoji="0" lang="cs-CZ" sz="1700" b="1" i="0" u="none" strike="noStrike" cap="none" normalizeH="0" baseline="0">
                        <a:ln>
                          <a:noFill/>
                        </a:ln>
                        <a:solidFill>
                          <a:srgbClr val="334A3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4A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Hodnotenie</a:t>
                      </a:r>
                      <a:endParaRPr kumimoji="0" lang="cs-CZ" sz="1700" b="1" i="0" u="none" strike="noStrike" cap="none" normalizeH="0" baseline="0">
                        <a:ln>
                          <a:noFill/>
                        </a:ln>
                        <a:solidFill>
                          <a:srgbClr val="334A3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4A35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Popis / znižovanie rizika</a:t>
                      </a:r>
                      <a:endParaRPr kumimoji="0" lang="cs-CZ" sz="1700" b="1" i="0" u="none" strike="noStrike" cap="none" normalizeH="0" baseline="0">
                        <a:ln>
                          <a:noFill/>
                        </a:ln>
                        <a:solidFill>
                          <a:srgbClr val="334A3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– 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Nízke</a:t>
                      </a:r>
                      <a:endParaRPr kumimoji="0" lang="cs-CZ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Akceptovateľné riziko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 – 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Významné</a:t>
                      </a:r>
                      <a:endParaRPr kumimoji="0" lang="cs-CZ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Nevyhnutné znížiť riziko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 – 7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Vysoké</a:t>
                      </a:r>
                      <a:endParaRPr kumimoji="0" lang="cs-CZ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Okamžité prijatie opatrení pre zníženie rizika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952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53695" name="BlokTextu 4"/>
          <p:cNvSpPr txBox="1">
            <a:spLocks noChangeArrowheads="1"/>
          </p:cNvSpPr>
          <p:nvPr/>
        </p:nvSpPr>
        <p:spPr bwMode="auto">
          <a:xfrm>
            <a:off x="414338" y="5829300"/>
            <a:ext cx="1200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/>
              <a:t>*Nohl</a:t>
            </a:r>
            <a:endParaRPr lang="cs-CZ" sz="24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3143250"/>
            <a:ext cx="8229600" cy="2571750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 dirty="0"/>
              <a:t>        Je zrejmé, že v prípade navinutia sa jedná o riziko </a:t>
            </a:r>
            <a:r>
              <a:rPr lang="sk-SK" sz="2400" dirty="0" err="1"/>
              <a:t>nežiadúce</a:t>
            </a:r>
            <a:r>
              <a:rPr lang="sk-SK" sz="2400" dirty="0"/>
              <a:t>. </a:t>
            </a:r>
          </a:p>
          <a:p>
            <a:pPr algn="just" eaLnBrk="1" hangingPunct="1">
              <a:buFont typeface="Arial" charset="0"/>
              <a:buNone/>
            </a:pPr>
            <a:endParaRPr lang="sk-SK" sz="2400" dirty="0"/>
          </a:p>
          <a:p>
            <a:pPr algn="just" eaLnBrk="1" hangingPunct="1">
              <a:buFont typeface="Arial" charset="0"/>
              <a:buNone/>
            </a:pPr>
            <a:r>
              <a:rPr lang="sk-SK" sz="2400" dirty="0"/>
              <a:t>        Úlohou zamestnávateľa je vykonať opatrenia tak, aby sa hodnota rizika dostala do skupiny akceptovateľných rizík, pričom sa predpokladá vykonávanie pravidelných prehliadok (príp. v rámci interných auditov).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EA59FCE-6A1A-4549-B528-EC76FA6484D8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83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0772" name="Obdélník 8"/>
          <p:cNvSpPr>
            <a:spLocks noChangeArrowheads="1"/>
          </p:cNvSpPr>
          <p:nvPr/>
        </p:nvSpPr>
        <p:spPr bwMode="auto">
          <a:xfrm>
            <a:off x="500063" y="357188"/>
            <a:ext cx="8072437" cy="954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sk-SK" sz="2800" b="1" dirty="0"/>
              <a:t>Príklad konkrétneho posúdenia rizika pre skupinu mechanických ohrození </a:t>
            </a:r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642938" y="1509713"/>
          <a:ext cx="8072491" cy="1414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r>
                        <a:rPr lang="sk-SK" sz="1400" dirty="0"/>
                        <a:t>Skupina ohrození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Druh ohrozenia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Nebezpečenstvo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Súvisiace predpisy pre určujúci druh nebezpečenstva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Pravdepodobnosť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Dôsledok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Riziko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680">
                <a:tc>
                  <a:txBody>
                    <a:bodyPr/>
                    <a:lstStyle/>
                    <a:p>
                      <a:r>
                        <a:rPr lang="sk-SK" sz="1400" dirty="0"/>
                        <a:t>mechanické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porezaním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nôž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EN XXXXXXX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43">
                <a:tc>
                  <a:txBody>
                    <a:bodyPr/>
                    <a:lstStyle/>
                    <a:p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navinutie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400" dirty="0"/>
                        <a:t>vrátok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/>
                        <a:t>EN XXXXXXX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08" name="Group 128"/>
          <p:cNvGraphicFramePr>
            <a:graphicFrameLocks noGrp="1"/>
          </p:cNvGraphicFramePr>
          <p:nvPr>
            <p:ph sz="half" idx="4294967295"/>
          </p:nvPr>
        </p:nvGraphicFramePr>
        <p:xfrm>
          <a:off x="457200" y="1600200"/>
          <a:ext cx="4038600" cy="1462723"/>
        </p:xfrm>
        <a:graphic>
          <a:graphicData uri="http://schemas.openxmlformats.org/drawingml/2006/table">
            <a:tbl>
              <a:tblPr/>
              <a:tblGrid>
                <a:gridCol w="112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P/D</a:t>
                      </a:r>
                      <a:endParaRPr kumimoji="0" lang="sk-SK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Nízky 1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Stredný 2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Vysoký 3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Nízka    1</a:t>
                      </a:r>
                      <a:endParaRPr kumimoji="0" lang="sk-SK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Stredná 2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Vysoká  3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sk-SK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endParaRPr kumimoji="0" lang="sk-SK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594" name="Group 258"/>
          <p:cNvGraphicFramePr>
            <a:graphicFrameLocks noGrp="1"/>
          </p:cNvGraphicFramePr>
          <p:nvPr>
            <p:ph sz="quarter" idx="4294967295"/>
          </p:nvPr>
        </p:nvGraphicFramePr>
        <p:xfrm>
          <a:off x="4648200" y="1600200"/>
          <a:ext cx="4038600" cy="1620203"/>
        </p:xfrm>
        <a:graphic>
          <a:graphicData uri="http://schemas.openxmlformats.org/drawingml/2006/table">
            <a:tbl>
              <a:tblPr/>
              <a:tblGrid>
                <a:gridCol w="96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P/D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Nízky 1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Stredný 2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Vysoký 3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Nízka    1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M(1)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M(2)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S(3)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Stredná 2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M(2)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S(4)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V(6)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Vysoká  3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S(3)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V(6)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V(9)</a:t>
                      </a:r>
                      <a:endParaRPr kumimoji="0" lang="sk-SK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607" name="Group 127"/>
          <p:cNvGraphicFramePr>
            <a:graphicFrameLocks noGrp="1"/>
          </p:cNvGraphicFramePr>
          <p:nvPr>
            <p:ph sz="quarter" idx="4294967295"/>
          </p:nvPr>
        </p:nvGraphicFramePr>
        <p:xfrm>
          <a:off x="3090863" y="3282950"/>
          <a:ext cx="4973637" cy="2377440"/>
        </p:xfrm>
        <a:graphic>
          <a:graphicData uri="http://schemas.openxmlformats.org/drawingml/2006/table">
            <a:tbl>
              <a:tblPr/>
              <a:tblGrid>
                <a:gridCol w="123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363">
                <a:tc rowSpan="2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Počet výskytu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F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Udávaná frekvencia (za rok)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F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Závažnosť následku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katastrofálna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veľká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značná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malá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Častý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Pravdepodobný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Občasný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</a:t>
                      </a: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Malý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 </a:t>
                      </a: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Nepravdepodobný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 </a:t>
                      </a: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Takmer nemožný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10</a:t>
                      </a:r>
                      <a:r>
                        <a:rPr kumimoji="0" lang="sk-SK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BC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</a:tabLst>
                      </a:pPr>
                      <a:r>
                        <a:rPr kumimoji="0" lang="sk-SK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endParaRPr kumimoji="0" lang="sk-SK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5795" name="Text Box 568"/>
          <p:cNvSpPr txBox="1">
            <a:spLocks noChangeArrowheads="1"/>
          </p:cNvSpPr>
          <p:nvPr/>
        </p:nvSpPr>
        <p:spPr bwMode="auto">
          <a:xfrm>
            <a:off x="250825" y="3429000"/>
            <a:ext cx="2520950" cy="457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Matica typu 3 x 3</a:t>
            </a:r>
          </a:p>
        </p:txBody>
      </p:sp>
      <p:sp>
        <p:nvSpPr>
          <p:cNvPr id="455796" name="Line 569"/>
          <p:cNvSpPr>
            <a:spLocks noChangeShapeType="1"/>
          </p:cNvSpPr>
          <p:nvPr/>
        </p:nvSpPr>
        <p:spPr bwMode="auto">
          <a:xfrm flipV="1">
            <a:off x="1042988" y="2997200"/>
            <a:ext cx="360362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5797" name="Text Box 572"/>
          <p:cNvSpPr txBox="1">
            <a:spLocks noChangeArrowheads="1"/>
          </p:cNvSpPr>
          <p:nvPr/>
        </p:nvSpPr>
        <p:spPr bwMode="auto">
          <a:xfrm>
            <a:off x="1285875" y="5656263"/>
            <a:ext cx="1584325" cy="4619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R= f(P,D)</a:t>
            </a:r>
          </a:p>
        </p:txBody>
      </p:sp>
      <p:sp>
        <p:nvSpPr>
          <p:cNvPr id="455798" name="Text Box 573"/>
          <p:cNvSpPr txBox="1">
            <a:spLocks noChangeArrowheads="1"/>
          </p:cNvSpPr>
          <p:nvPr/>
        </p:nvSpPr>
        <p:spPr bwMode="auto">
          <a:xfrm>
            <a:off x="300038" y="5145088"/>
            <a:ext cx="1700212" cy="4619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R= P  x  D</a:t>
            </a:r>
          </a:p>
        </p:txBody>
      </p:sp>
      <p:sp>
        <p:nvSpPr>
          <p:cNvPr id="455799" name="Text Box 574"/>
          <p:cNvSpPr txBox="1">
            <a:spLocks noChangeArrowheads="1"/>
          </p:cNvSpPr>
          <p:nvPr/>
        </p:nvSpPr>
        <p:spPr bwMode="auto">
          <a:xfrm>
            <a:off x="482600" y="4597400"/>
            <a:ext cx="1839913" cy="4619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R= P  +  D</a:t>
            </a:r>
          </a:p>
        </p:txBody>
      </p:sp>
      <p:sp>
        <p:nvSpPr>
          <p:cNvPr id="455800" name="Text Box 577"/>
          <p:cNvSpPr txBox="1">
            <a:spLocks noChangeArrowheads="1"/>
          </p:cNvSpPr>
          <p:nvPr/>
        </p:nvSpPr>
        <p:spPr bwMode="auto">
          <a:xfrm>
            <a:off x="6227763" y="5805488"/>
            <a:ext cx="2652712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/>
              <a:t>Matica typu 6 x 4</a:t>
            </a:r>
          </a:p>
        </p:txBody>
      </p:sp>
      <p:sp>
        <p:nvSpPr>
          <p:cNvPr id="455801" name="Line 578"/>
          <p:cNvSpPr>
            <a:spLocks noChangeShapeType="1"/>
          </p:cNvSpPr>
          <p:nvPr/>
        </p:nvSpPr>
        <p:spPr bwMode="auto">
          <a:xfrm flipH="1" flipV="1">
            <a:off x="6443663" y="5516563"/>
            <a:ext cx="64928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1914" name="Nadpis 12"/>
          <p:cNvSpPr>
            <a:spLocks noGrp="1"/>
          </p:cNvSpPr>
          <p:nvPr>
            <p:ph type="title" idx="4294967295"/>
          </p:nvPr>
        </p:nvSpPr>
        <p:spPr>
          <a:xfrm>
            <a:off x="457200" y="271463"/>
            <a:ext cx="8229600" cy="7096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MATICA RIZIKA</a:t>
            </a:r>
            <a:endParaRPr lang="cs-CZ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46088" y="1004888"/>
            <a:ext cx="82296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9750" indent="-539750">
              <a:spcBef>
                <a:spcPct val="20000"/>
              </a:spcBef>
              <a:buClr>
                <a:srgbClr val="990000"/>
              </a:buClr>
              <a:buSzPct val="120000"/>
              <a:buFont typeface="Wingdings" pitchFamily="2" charset="2"/>
              <a:buChar char=""/>
              <a:defRPr/>
            </a:pPr>
            <a:r>
              <a:rPr lang="sk-SK" sz="3000" i="1" kern="0" dirty="0">
                <a:latin typeface="+mn-lt"/>
                <a:cs typeface="+mn-cs"/>
              </a:rPr>
              <a:t>Aké je </a:t>
            </a:r>
            <a:r>
              <a:rPr lang="sk-SK" sz="3000" i="1" u="sng" kern="0" dirty="0">
                <a:latin typeface="+mn-lt"/>
                <a:cs typeface="+mn-cs"/>
              </a:rPr>
              <a:t>Vaše</a:t>
            </a:r>
            <a:r>
              <a:rPr lang="sk-SK" sz="3000" i="1" kern="0" dirty="0">
                <a:latin typeface="+mn-lt"/>
                <a:cs typeface="+mn-cs"/>
              </a:rPr>
              <a:t> riziko, ako ho hodnotíte? </a:t>
            </a:r>
            <a:endParaRPr lang="cs-CZ" sz="3000" i="1" kern="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cs-CZ" sz="3000" i="1" kern="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Nadpis 1"/>
          <p:cNvSpPr>
            <a:spLocks noGrp="1"/>
          </p:cNvSpPr>
          <p:nvPr>
            <p:ph type="title" idx="4294967295"/>
          </p:nvPr>
        </p:nvSpPr>
        <p:spPr>
          <a:xfrm>
            <a:off x="457200" y="44450"/>
            <a:ext cx="8229600" cy="7191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sk-SK" b="1" dirty="0"/>
              <a:t>GRAF RIZIKA</a:t>
            </a:r>
            <a:endParaRPr lang="cs-CZ" b="1" dirty="0"/>
          </a:p>
        </p:txBody>
      </p:sp>
      <p:grpSp>
        <p:nvGrpSpPr>
          <p:cNvPr id="456706" name="Group 2"/>
          <p:cNvGrpSpPr>
            <a:grpSpLocks/>
          </p:cNvGrpSpPr>
          <p:nvPr/>
        </p:nvGrpSpPr>
        <p:grpSpPr bwMode="auto">
          <a:xfrm>
            <a:off x="628650" y="836613"/>
            <a:ext cx="5184775" cy="3432175"/>
            <a:chOff x="1719" y="3426"/>
            <a:chExt cx="6008" cy="3624"/>
          </a:xfrm>
        </p:grpSpPr>
        <p:cxnSp>
          <p:nvCxnSpPr>
            <p:cNvPr id="456740" name="AutoShape 3"/>
            <p:cNvCxnSpPr>
              <a:cxnSpLocks noChangeShapeType="1"/>
            </p:cNvCxnSpPr>
            <p:nvPr/>
          </p:nvCxnSpPr>
          <p:spPr bwMode="auto">
            <a:xfrm>
              <a:off x="1918" y="5391"/>
              <a:ext cx="1087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56741" name="Oval 4"/>
            <p:cNvSpPr>
              <a:spLocks noChangeArrowheads="1"/>
            </p:cNvSpPr>
            <p:nvPr/>
          </p:nvSpPr>
          <p:spPr bwMode="auto">
            <a:xfrm>
              <a:off x="1719" y="5305"/>
              <a:ext cx="150" cy="151"/>
            </a:xfrm>
            <a:prstGeom prst="ellipse">
              <a:avLst/>
            </a:prstGeom>
            <a:solidFill>
              <a:srgbClr val="000000"/>
            </a:solidFill>
            <a:ln w="127000" cmpd="dbl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sz="1400"/>
            </a:p>
          </p:txBody>
        </p:sp>
        <p:cxnSp>
          <p:nvCxnSpPr>
            <p:cNvPr id="456742" name="AutoShape 5"/>
            <p:cNvCxnSpPr>
              <a:cxnSpLocks noChangeShapeType="1"/>
            </p:cNvCxnSpPr>
            <p:nvPr/>
          </p:nvCxnSpPr>
          <p:spPr bwMode="auto">
            <a:xfrm>
              <a:off x="3005" y="4682"/>
              <a:ext cx="0" cy="14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6743" name="AutoShape 6"/>
            <p:cNvCxnSpPr>
              <a:cxnSpLocks noChangeShapeType="1"/>
            </p:cNvCxnSpPr>
            <p:nvPr/>
          </p:nvCxnSpPr>
          <p:spPr bwMode="auto">
            <a:xfrm>
              <a:off x="3005" y="4682"/>
              <a:ext cx="76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56744" name="AutoShape 7"/>
            <p:cNvCxnSpPr>
              <a:cxnSpLocks noChangeShapeType="1"/>
            </p:cNvCxnSpPr>
            <p:nvPr/>
          </p:nvCxnSpPr>
          <p:spPr bwMode="auto">
            <a:xfrm>
              <a:off x="3005" y="6141"/>
              <a:ext cx="75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grpSp>
          <p:nvGrpSpPr>
            <p:cNvPr id="456745" name="Group 8"/>
            <p:cNvGrpSpPr>
              <a:grpSpLocks/>
            </p:cNvGrpSpPr>
            <p:nvPr/>
          </p:nvGrpSpPr>
          <p:grpSpPr bwMode="auto">
            <a:xfrm>
              <a:off x="3759" y="5570"/>
              <a:ext cx="2842" cy="952"/>
              <a:chOff x="3769" y="4071"/>
              <a:chExt cx="2842" cy="952"/>
            </a:xfrm>
          </p:grpSpPr>
          <p:cxnSp>
            <p:nvCxnSpPr>
              <p:cNvPr id="456782" name="AutoShape 9"/>
              <p:cNvCxnSpPr>
                <a:cxnSpLocks noChangeShapeType="1"/>
              </p:cNvCxnSpPr>
              <p:nvPr/>
            </p:nvCxnSpPr>
            <p:spPr bwMode="auto">
              <a:xfrm>
                <a:off x="3769" y="4284"/>
                <a:ext cx="0" cy="7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83" name="AutoShape 10"/>
              <p:cNvCxnSpPr>
                <a:cxnSpLocks noChangeShapeType="1"/>
              </p:cNvCxnSpPr>
              <p:nvPr/>
            </p:nvCxnSpPr>
            <p:spPr bwMode="auto">
              <a:xfrm>
                <a:off x="3769" y="4284"/>
                <a:ext cx="107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4" name="AutoShape 11"/>
              <p:cNvCxnSpPr>
                <a:cxnSpLocks noChangeShapeType="1"/>
              </p:cNvCxnSpPr>
              <p:nvPr/>
            </p:nvCxnSpPr>
            <p:spPr bwMode="auto">
              <a:xfrm>
                <a:off x="3769" y="5023"/>
                <a:ext cx="1077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5" name="AutoShape 12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86" name="AutoShape 13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7" name="AutoShape 14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456746" name="AutoShape 15"/>
            <p:cNvCxnSpPr>
              <a:cxnSpLocks noChangeShapeType="1"/>
            </p:cNvCxnSpPr>
            <p:nvPr/>
          </p:nvCxnSpPr>
          <p:spPr bwMode="auto">
            <a:xfrm>
              <a:off x="3769" y="4284"/>
              <a:ext cx="0" cy="73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6747" name="AutoShape 16"/>
            <p:cNvCxnSpPr>
              <a:cxnSpLocks noChangeShapeType="1"/>
            </p:cNvCxnSpPr>
            <p:nvPr/>
          </p:nvCxnSpPr>
          <p:spPr bwMode="auto">
            <a:xfrm>
              <a:off x="3769" y="4284"/>
              <a:ext cx="107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56748" name="AutoShape 17"/>
            <p:cNvCxnSpPr>
              <a:cxnSpLocks noChangeShapeType="1"/>
            </p:cNvCxnSpPr>
            <p:nvPr/>
          </p:nvCxnSpPr>
          <p:spPr bwMode="auto">
            <a:xfrm>
              <a:off x="3769" y="5023"/>
              <a:ext cx="107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grpSp>
          <p:nvGrpSpPr>
            <p:cNvPr id="456749" name="Group 18"/>
            <p:cNvGrpSpPr>
              <a:grpSpLocks/>
            </p:cNvGrpSpPr>
            <p:nvPr/>
          </p:nvGrpSpPr>
          <p:grpSpPr bwMode="auto">
            <a:xfrm>
              <a:off x="4846" y="4071"/>
              <a:ext cx="1765" cy="425"/>
              <a:chOff x="4846" y="4071"/>
              <a:chExt cx="1765" cy="425"/>
            </a:xfrm>
          </p:grpSpPr>
          <p:cxnSp>
            <p:nvCxnSpPr>
              <p:cNvPr id="456779" name="AutoShape 19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80" name="AutoShape 20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81" name="AutoShape 21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56750" name="Group 22"/>
            <p:cNvGrpSpPr>
              <a:grpSpLocks/>
            </p:cNvGrpSpPr>
            <p:nvPr/>
          </p:nvGrpSpPr>
          <p:grpSpPr bwMode="auto">
            <a:xfrm>
              <a:off x="4846" y="4872"/>
              <a:ext cx="1765" cy="425"/>
              <a:chOff x="4846" y="4071"/>
              <a:chExt cx="1765" cy="425"/>
            </a:xfrm>
          </p:grpSpPr>
          <p:cxnSp>
            <p:nvCxnSpPr>
              <p:cNvPr id="456776" name="AutoShape 23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77" name="AutoShape 24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78" name="AutoShape 25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56751" name="Group 26"/>
            <p:cNvGrpSpPr>
              <a:grpSpLocks/>
            </p:cNvGrpSpPr>
            <p:nvPr/>
          </p:nvGrpSpPr>
          <p:grpSpPr bwMode="auto">
            <a:xfrm>
              <a:off x="4836" y="6336"/>
              <a:ext cx="1765" cy="425"/>
              <a:chOff x="4846" y="4071"/>
              <a:chExt cx="1765" cy="425"/>
            </a:xfrm>
          </p:grpSpPr>
          <p:cxnSp>
            <p:nvCxnSpPr>
              <p:cNvPr id="456773" name="AutoShape 27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0" cy="4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6774" name="AutoShape 28"/>
              <p:cNvCxnSpPr>
                <a:cxnSpLocks noChangeShapeType="1"/>
              </p:cNvCxnSpPr>
              <p:nvPr/>
            </p:nvCxnSpPr>
            <p:spPr bwMode="auto">
              <a:xfrm>
                <a:off x="4846" y="4071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6775" name="AutoShape 29"/>
              <p:cNvCxnSpPr>
                <a:cxnSpLocks noChangeShapeType="1"/>
              </p:cNvCxnSpPr>
              <p:nvPr/>
            </p:nvCxnSpPr>
            <p:spPr bwMode="auto">
              <a:xfrm>
                <a:off x="4846" y="4496"/>
                <a:ext cx="1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456752" name="Text Box 30"/>
            <p:cNvSpPr txBox="1">
              <a:spLocks noChangeArrowheads="1"/>
            </p:cNvSpPr>
            <p:nvPr/>
          </p:nvSpPr>
          <p:spPr bwMode="auto">
            <a:xfrm>
              <a:off x="1918" y="4841"/>
              <a:ext cx="776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štart</a:t>
              </a:r>
              <a:endParaRPr lang="cs-CZ" sz="1400"/>
            </a:p>
          </p:txBody>
        </p:sp>
        <p:sp>
          <p:nvSpPr>
            <p:cNvPr id="456753" name="Text Box 31"/>
            <p:cNvSpPr txBox="1">
              <a:spLocks noChangeArrowheads="1"/>
            </p:cNvSpPr>
            <p:nvPr/>
          </p:nvSpPr>
          <p:spPr bwMode="auto">
            <a:xfrm>
              <a:off x="2983" y="4284"/>
              <a:ext cx="776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S1</a:t>
              </a:r>
              <a:endParaRPr lang="cs-CZ" sz="1400"/>
            </a:p>
          </p:txBody>
        </p:sp>
        <p:sp>
          <p:nvSpPr>
            <p:cNvPr id="456754" name="Text Box 32"/>
            <p:cNvSpPr txBox="1">
              <a:spLocks noChangeArrowheads="1"/>
            </p:cNvSpPr>
            <p:nvPr/>
          </p:nvSpPr>
          <p:spPr bwMode="auto">
            <a:xfrm>
              <a:off x="3005" y="5688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S2</a:t>
              </a:r>
              <a:endParaRPr lang="cs-CZ" sz="1400"/>
            </a:p>
          </p:txBody>
        </p:sp>
        <p:sp>
          <p:nvSpPr>
            <p:cNvPr id="456755" name="Text Box 33"/>
            <p:cNvSpPr txBox="1">
              <a:spLocks noChangeArrowheads="1"/>
            </p:cNvSpPr>
            <p:nvPr/>
          </p:nvSpPr>
          <p:spPr bwMode="auto">
            <a:xfrm>
              <a:off x="3769" y="5469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F1</a:t>
              </a:r>
              <a:endParaRPr lang="cs-CZ" sz="1400"/>
            </a:p>
          </p:txBody>
        </p:sp>
        <p:sp>
          <p:nvSpPr>
            <p:cNvPr id="456756" name="Text Box 34"/>
            <p:cNvSpPr txBox="1">
              <a:spLocks noChangeArrowheads="1"/>
            </p:cNvSpPr>
            <p:nvPr/>
          </p:nvSpPr>
          <p:spPr bwMode="auto">
            <a:xfrm>
              <a:off x="3769" y="6180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F2</a:t>
              </a:r>
              <a:endParaRPr lang="cs-CZ" sz="1400"/>
            </a:p>
          </p:txBody>
        </p:sp>
        <p:sp>
          <p:nvSpPr>
            <p:cNvPr id="456757" name="Text Box 35"/>
            <p:cNvSpPr txBox="1">
              <a:spLocks noChangeArrowheads="1"/>
            </p:cNvSpPr>
            <p:nvPr/>
          </p:nvSpPr>
          <p:spPr bwMode="auto">
            <a:xfrm>
              <a:off x="3756" y="3969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F1</a:t>
              </a:r>
              <a:endParaRPr lang="cs-CZ" sz="1400"/>
            </a:p>
          </p:txBody>
        </p:sp>
        <p:sp>
          <p:nvSpPr>
            <p:cNvPr id="456758" name="Text Box 36"/>
            <p:cNvSpPr txBox="1">
              <a:spLocks noChangeArrowheads="1"/>
            </p:cNvSpPr>
            <p:nvPr/>
          </p:nvSpPr>
          <p:spPr bwMode="auto">
            <a:xfrm>
              <a:off x="3769" y="4701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F2</a:t>
              </a:r>
              <a:endParaRPr lang="cs-CZ" sz="1400"/>
            </a:p>
          </p:txBody>
        </p:sp>
        <p:sp>
          <p:nvSpPr>
            <p:cNvPr id="456759" name="Text Box 37"/>
            <p:cNvSpPr txBox="1">
              <a:spLocks noChangeArrowheads="1"/>
            </p:cNvSpPr>
            <p:nvPr/>
          </p:nvSpPr>
          <p:spPr bwMode="auto">
            <a:xfrm>
              <a:off x="4909" y="3749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0" name="Text Box 38"/>
            <p:cNvSpPr txBox="1">
              <a:spLocks noChangeArrowheads="1"/>
            </p:cNvSpPr>
            <p:nvPr/>
          </p:nvSpPr>
          <p:spPr bwMode="auto">
            <a:xfrm>
              <a:off x="4909" y="4175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1" name="Text Box 39"/>
            <p:cNvSpPr txBox="1">
              <a:spLocks noChangeArrowheads="1"/>
            </p:cNvSpPr>
            <p:nvPr/>
          </p:nvSpPr>
          <p:spPr bwMode="auto">
            <a:xfrm>
              <a:off x="4909" y="4562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2" name="Text Box 40"/>
            <p:cNvSpPr txBox="1">
              <a:spLocks noChangeArrowheads="1"/>
            </p:cNvSpPr>
            <p:nvPr/>
          </p:nvSpPr>
          <p:spPr bwMode="auto">
            <a:xfrm>
              <a:off x="4909" y="5275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3" name="Text Box 41"/>
            <p:cNvSpPr txBox="1">
              <a:spLocks noChangeArrowheads="1"/>
            </p:cNvSpPr>
            <p:nvPr/>
          </p:nvSpPr>
          <p:spPr bwMode="auto">
            <a:xfrm>
              <a:off x="4888" y="6008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P1</a:t>
              </a:r>
              <a:endParaRPr lang="cs-CZ" sz="1400"/>
            </a:p>
          </p:txBody>
        </p:sp>
        <p:sp>
          <p:nvSpPr>
            <p:cNvPr id="456764" name="Text Box 42"/>
            <p:cNvSpPr txBox="1">
              <a:spLocks noChangeArrowheads="1"/>
            </p:cNvSpPr>
            <p:nvPr/>
          </p:nvSpPr>
          <p:spPr bwMode="auto">
            <a:xfrm>
              <a:off x="4901" y="4984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5" name="Text Box 43"/>
            <p:cNvSpPr txBox="1">
              <a:spLocks noChangeArrowheads="1"/>
            </p:cNvSpPr>
            <p:nvPr/>
          </p:nvSpPr>
          <p:spPr bwMode="auto">
            <a:xfrm>
              <a:off x="4888" y="5662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6" name="Text Box 44"/>
            <p:cNvSpPr txBox="1">
              <a:spLocks noChangeArrowheads="1"/>
            </p:cNvSpPr>
            <p:nvPr/>
          </p:nvSpPr>
          <p:spPr bwMode="auto">
            <a:xfrm>
              <a:off x="4896" y="6421"/>
              <a:ext cx="61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400">
                  <a:latin typeface="Calibri" pitchFamily="34" charset="0"/>
                </a:rPr>
                <a:t>P2</a:t>
              </a:r>
              <a:endParaRPr lang="cs-CZ" sz="1400"/>
            </a:p>
          </p:txBody>
        </p:sp>
        <p:sp>
          <p:nvSpPr>
            <p:cNvPr id="456767" name="Text Box 45"/>
            <p:cNvSpPr txBox="1">
              <a:spLocks noChangeArrowheads="1"/>
            </p:cNvSpPr>
            <p:nvPr/>
          </p:nvSpPr>
          <p:spPr bwMode="auto">
            <a:xfrm>
              <a:off x="6611" y="3749"/>
              <a:ext cx="489" cy="33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400" b="1">
                  <a:latin typeface="Calibri" pitchFamily="34" charset="0"/>
                </a:rPr>
                <a:t>a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b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c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d</a:t>
              </a: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endParaRPr lang="cs-CZ" sz="1400" b="1">
                <a:latin typeface="Calibri" pitchFamily="34" charset="0"/>
              </a:endParaRPr>
            </a:p>
            <a:p>
              <a:pPr algn="ctr"/>
              <a:r>
                <a:rPr lang="cs-CZ" sz="1400" b="1">
                  <a:latin typeface="Calibri" pitchFamily="34" charset="0"/>
                </a:rPr>
                <a:t>e</a:t>
              </a:r>
            </a:p>
            <a:p>
              <a:endParaRPr lang="cs-CZ" sz="1400">
                <a:latin typeface="Times New Roman" pitchFamily="18" charset="0"/>
              </a:endParaRPr>
            </a:p>
            <a:p>
              <a:endParaRPr lang="cs-CZ" sz="1400"/>
            </a:p>
          </p:txBody>
        </p:sp>
        <p:sp>
          <p:nvSpPr>
            <p:cNvPr id="127022" name="Text Box 46"/>
            <p:cNvSpPr txBox="1">
              <a:spLocks noChangeArrowheads="1"/>
            </p:cNvSpPr>
            <p:nvPr/>
          </p:nvSpPr>
          <p:spPr bwMode="auto">
            <a:xfrm>
              <a:off x="2617" y="3426"/>
              <a:ext cx="1113" cy="401"/>
            </a:xfrm>
            <a:prstGeom prst="rect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F2DBDB"/>
                </a:gs>
                <a:gs pos="100000">
                  <a:srgbClr val="D99594"/>
                </a:gs>
              </a:gsLst>
              <a:lin ang="189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cs-CZ" sz="1400" b="1">
                  <a:latin typeface="Calibri" pitchFamily="34" charset="0"/>
                </a:rPr>
                <a:t>Závažnosť</a:t>
              </a:r>
              <a:endParaRPr lang="cs-CZ" sz="1400"/>
            </a:p>
          </p:txBody>
        </p:sp>
        <p:sp>
          <p:nvSpPr>
            <p:cNvPr id="127023" name="Text Box 47"/>
            <p:cNvSpPr txBox="1">
              <a:spLocks noChangeArrowheads="1"/>
            </p:cNvSpPr>
            <p:nvPr/>
          </p:nvSpPr>
          <p:spPr bwMode="auto">
            <a:xfrm>
              <a:off x="3768" y="3426"/>
              <a:ext cx="1291" cy="401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BD4B4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400" b="1">
                  <a:latin typeface="Calibri" pitchFamily="34" charset="0"/>
                  <a:cs typeface="+mn-cs"/>
                </a:rPr>
                <a:t>Vystavenie</a:t>
              </a:r>
              <a:endParaRPr lang="cs-CZ" sz="1400">
                <a:latin typeface="Arial" pitchFamily="34" charset="0"/>
                <a:cs typeface="+mn-cs"/>
              </a:endParaRPr>
            </a:p>
          </p:txBody>
        </p:sp>
        <p:sp>
          <p:nvSpPr>
            <p:cNvPr id="127024" name="Text Box 48"/>
            <p:cNvSpPr txBox="1">
              <a:spLocks noChangeArrowheads="1"/>
            </p:cNvSpPr>
            <p:nvPr/>
          </p:nvSpPr>
          <p:spPr bwMode="auto">
            <a:xfrm>
              <a:off x="5060" y="3426"/>
              <a:ext cx="1290" cy="401"/>
            </a:xfrm>
            <a:prstGeom prst="rect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EAF1DD"/>
                </a:gs>
                <a:gs pos="100000">
                  <a:srgbClr val="C2D69B"/>
                </a:gs>
              </a:gsLst>
              <a:lin ang="189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400" b="1">
                  <a:latin typeface="Calibri" pitchFamily="34" charset="0"/>
                  <a:cs typeface="+mn-cs"/>
                </a:rPr>
                <a:t>Zabránenie</a:t>
              </a:r>
              <a:endParaRPr lang="cs-CZ" sz="1400">
                <a:latin typeface="Arial" pitchFamily="34" charset="0"/>
                <a:cs typeface="+mn-cs"/>
              </a:endParaRPr>
            </a:p>
          </p:txBody>
        </p:sp>
        <p:sp>
          <p:nvSpPr>
            <p:cNvPr id="127025" name="AutoShape 49"/>
            <p:cNvSpPr>
              <a:spLocks noChangeArrowheads="1"/>
            </p:cNvSpPr>
            <p:nvPr/>
          </p:nvSpPr>
          <p:spPr bwMode="auto">
            <a:xfrm>
              <a:off x="7302" y="3827"/>
              <a:ext cx="425" cy="3193"/>
            </a:xfrm>
            <a:prstGeom prst="triangle">
              <a:avLst>
                <a:gd name="adj" fmla="val 50116"/>
              </a:avLst>
            </a:prstGeom>
            <a:gradFill rotWithShape="0">
              <a:gsLst>
                <a:gs pos="0">
                  <a:srgbClr val="D99594"/>
                </a:gs>
                <a:gs pos="50000">
                  <a:srgbClr val="C0504D"/>
                </a:gs>
                <a:gs pos="100000">
                  <a:srgbClr val="D99594"/>
                </a:gs>
              </a:gsLst>
              <a:lin ang="5400000" scaled="1"/>
            </a:gradFill>
            <a:ln w="12700">
              <a:solidFill>
                <a:srgbClr val="C0504D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/>
            <a:lstStyle/>
            <a:p>
              <a:pPr>
                <a:spcAft>
                  <a:spcPts val="0"/>
                </a:spcAft>
                <a:defRPr/>
              </a:pPr>
              <a:endParaRPr lang="cs-CZ" sz="1400">
                <a:latin typeface="Arial" pitchFamily="34" charset="0"/>
                <a:cs typeface="+mn-cs"/>
              </a:endParaRPr>
            </a:p>
          </p:txBody>
        </p:sp>
        <p:sp>
          <p:nvSpPr>
            <p:cNvPr id="127026" name="Text Box 50"/>
            <p:cNvSpPr txBox="1">
              <a:spLocks noChangeArrowheads="1"/>
            </p:cNvSpPr>
            <p:nvPr/>
          </p:nvSpPr>
          <p:spPr bwMode="auto">
            <a:xfrm>
              <a:off x="6393" y="3438"/>
              <a:ext cx="1334" cy="375"/>
            </a:xfrm>
            <a:prstGeom prst="rect">
              <a:avLst/>
            </a:prstGeom>
            <a:gradFill rotWithShape="0">
              <a:gsLst>
                <a:gs pos="0">
                  <a:srgbClr val="95B3D7"/>
                </a:gs>
                <a:gs pos="50000">
                  <a:srgbClr val="4F81BD"/>
                </a:gs>
                <a:gs pos="100000">
                  <a:srgbClr val="95B3D7"/>
                </a:gs>
              </a:gsLst>
              <a:lin ang="5400000" scaled="1"/>
            </a:gradFill>
            <a:ln w="12700">
              <a:solidFill>
                <a:srgbClr val="4F81BD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/>
              </a:outerShdw>
            </a:effectLst>
          </p:spPr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400" b="1" dirty="0">
                  <a:latin typeface="Calibri" pitchFamily="34" charset="0"/>
                  <a:cs typeface="+mn-cs"/>
                </a:rPr>
                <a:t>Index</a:t>
              </a:r>
              <a:r>
                <a:rPr lang="cs-CZ" sz="1400" dirty="0">
                  <a:latin typeface="Calibri" pitchFamily="34" charset="0"/>
                  <a:cs typeface="+mn-cs"/>
                </a:rPr>
                <a:t> rizika</a:t>
              </a:r>
              <a:endParaRPr lang="cs-CZ" sz="1400" dirty="0">
                <a:latin typeface="Arial" pitchFamily="34" charset="0"/>
                <a:cs typeface="+mn-cs"/>
              </a:endParaRPr>
            </a:p>
          </p:txBody>
        </p:sp>
      </p:grpSp>
      <p:sp>
        <p:nvSpPr>
          <p:cNvPr id="53" name="Šípka doľava 52"/>
          <p:cNvSpPr/>
          <p:nvPr/>
        </p:nvSpPr>
        <p:spPr>
          <a:xfrm>
            <a:off x="6543675" y="2114550"/>
            <a:ext cx="1789113" cy="7302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1100">
                <a:solidFill>
                  <a:srgbClr val="FFFFFF"/>
                </a:solidFill>
                <a:latin typeface="Arial" charset="0"/>
                <a:cs typeface="Arial" charset="0"/>
              </a:rPr>
              <a:t>Požadovaná úroveň </a:t>
            </a:r>
            <a:r>
              <a:rPr lang="sk-SK" sz="1100" b="1">
                <a:solidFill>
                  <a:srgbClr val="FFFFFF"/>
                </a:solidFill>
                <a:latin typeface="Arial" charset="0"/>
                <a:cs typeface="Arial" charset="0"/>
              </a:rPr>
              <a:t>R</a:t>
            </a:r>
            <a:endParaRPr lang="cs-CZ" sz="11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4" name="Tabuľka 53"/>
          <p:cNvGraphicFramePr>
            <a:graphicFrameLocks noGrp="1"/>
          </p:cNvGraphicFramePr>
          <p:nvPr/>
        </p:nvGraphicFramePr>
        <p:xfrm>
          <a:off x="300038" y="4292600"/>
          <a:ext cx="8689975" cy="2468880"/>
        </p:xfrm>
        <a:graphic>
          <a:graphicData uri="http://schemas.openxmlformats.org/drawingml/2006/table">
            <a:tbl>
              <a:tblPr/>
              <a:tblGrid>
                <a:gridCol w="401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  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Závažnosť poranenia /škody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S1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malá (ľahké zranenie, reverzibilné), napr.poškriabanie, rezná rana, podliatina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vážne zranenie (obyčajne nezvratné, vrátane úmrtia), zlomenina, odtrhnutie alebo rozmliaždenie končatiny,...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Frekvencia a/alebo trvanie vystaveniu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dvakrát alebo menej za pracovnú zmenu (zriedkavo) alebo kratšie ako 15 minútové vystavenie (krátka doba expozície)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viac ako 2 x za pracovnú zmenu, alebo dlhšie ako 15 minút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Možnosť zabránenia alebo obmedzenia škode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možné za určitých podmienok (napr. ak sa časti pohybujú menšou rýchlosťou ako 0,25 m/s, pracovníci sú oboznámení,...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nemožné.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857250"/>
            <a:ext cx="8186738" cy="47402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/>
              <a:t>          </a:t>
            </a:r>
            <a:r>
              <a:rPr lang="sk-SK" sz="2700" b="1"/>
              <a:t>Pri voľbe metódy analýzy rizika (ohrozenia) je možné použiť niekoľko postupov. Druh postupu a výber metódy pre posúdenie rizika závisí od cieľa, ktorý sa má dosiahnuť.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b="1"/>
              <a:t>          Každý z uvedených postupov môže viesť k efektívnemu výsledku v prípade, že bol vykonaný skupinou odborníkov zloženou zo špecialistov z oblasti bezpečnosti a ochrany zdravia pri práci, odborníkmi z analyzovanej prevádzky a zástupcov zamestnancov.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b="1"/>
              <a:t>         Dôležité je si však uvedomiť, že výsledky analýzy musia vytvoriť podmienky pre minimalizáciu rizík.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4B93DD-127E-4116-BFFD-F49390B8EEB5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        </a:t>
            </a:r>
            <a:r>
              <a:rPr lang="sk-SK" sz="2700" b="1"/>
              <a:t>V prípade aplikácie analýzy rizika v etape konštruovania stroja musia jej výsledky umožniť konštruktérovi vykonať opatrenia minimalizácie rizika ešte v etape projektu. </a:t>
            </a:r>
          </a:p>
          <a:p>
            <a:pPr algn="just" eaLnBrk="1" hangingPunct="1">
              <a:buFont typeface="Arial" charset="0"/>
              <a:buNone/>
            </a:pPr>
            <a:endParaRPr lang="sk-SK" sz="2700" b="1"/>
          </a:p>
          <a:p>
            <a:pPr algn="just" eaLnBrk="1" hangingPunct="1">
              <a:buFont typeface="Arial" charset="0"/>
              <a:buNone/>
            </a:pPr>
            <a:r>
              <a:rPr lang="sk-SK" sz="2700" b="1"/>
              <a:t>        V prípade, že to nie je možné, príp. už ekonomicky nevýhodné uvedie zostatkové riziká v technických podmienkach v návode na obsluhu a súčasne navrhne opatrenia, ktoré je potrebné aplikovať pri uvedení stroja do prevádzky.</a:t>
            </a:r>
          </a:p>
          <a:p>
            <a:pPr algn="just" eaLnBrk="1" hangingPunct="1">
              <a:buFont typeface="Arial" charset="0"/>
              <a:buNone/>
            </a:pPr>
            <a:endParaRPr lang="sk-SK" sz="27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734B679-6650-49CF-95A5-410F0F360D78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87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Analýza rizík pre pracovné miesto</a:t>
            </a:r>
            <a:endParaRPr lang="sk-SK" dirty="0"/>
          </a:p>
        </p:txBody>
      </p:sp>
      <p:sp>
        <p:nvSpPr>
          <p:cNvPr id="459778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1500188"/>
            <a:ext cx="8158162" cy="4525962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  <a:r>
              <a:rPr lang="sk-SK" sz="2400" b="1"/>
              <a:t>Tento postup je vhodné aplikovať v prípade, že sa na pracovnom mieste vykonávajú rôzne činnosti pre zabezpečenie činností v rámci materiálových tokov a v rámci nich jednotlivých strojov príp. komplexných strojových zariadení. </a:t>
            </a:r>
          </a:p>
          <a:p>
            <a:pPr algn="just" eaLnBrk="1" hangingPunct="1">
              <a:buFont typeface="Arial" charset="0"/>
              <a:buNone/>
            </a:pPr>
            <a:endParaRPr lang="sk-SK" sz="2400" b="1"/>
          </a:p>
          <a:p>
            <a:pPr algn="just" eaLnBrk="1" hangingPunct="1">
              <a:buFont typeface="Arial" charset="0"/>
              <a:buNone/>
            </a:pPr>
            <a:r>
              <a:rPr lang="sk-SK" sz="2400" b="1"/>
              <a:t>             Na pracovnom mieste je predpoklad vykonávania rôznych druhov činností, napr. obsluha žeriava - ako hlavná pracovná činnosť + pracovné činnosti podmieňujúce vykonávanie hlavnej pracovnej činnosti napr. údržba žeriava.</a:t>
            </a:r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 </a:t>
            </a:r>
          </a:p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6B06156-3FAA-4664-BF44-CC9825A4FD0A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88</a:t>
            </a:fld>
            <a:endParaRPr lang="sk-SK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Zástupný symbol pro obsah 2"/>
          <p:cNvSpPr>
            <a:spLocks noGrp="1"/>
          </p:cNvSpPr>
          <p:nvPr>
            <p:ph idx="4294967295"/>
          </p:nvPr>
        </p:nvSpPr>
        <p:spPr>
          <a:xfrm>
            <a:off x="571500" y="857250"/>
            <a:ext cx="8043863" cy="309721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/>
              <a:t>         Na rozdiel od prvých dvoch prístupov, kde človek je aktívny prvok, v tomto prípade sa človek chápe ako súčasť systému, t.j. že charakter pracovného miesta definuje profesie potrebné na vykonávanie jednotlivých druhov činností.</a:t>
            </a:r>
          </a:p>
          <a:p>
            <a:pPr algn="just" eaLnBrk="1" hangingPunct="1"/>
            <a:endParaRPr lang="sk-SK"/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AC943E8-9794-477F-AC79-35BEB63F20F6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89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933825"/>
            <a:ext cx="3786188" cy="282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1"/>
          <p:cNvPicPr>
            <a:picLocks noChangeAspect="1"/>
          </p:cNvPicPr>
          <p:nvPr/>
        </p:nvPicPr>
        <p:blipFill>
          <a:blip r:embed="rId2" cstate="print"/>
          <a:srcRect l="9972" t="6984" r="12650"/>
          <a:stretch>
            <a:fillRect/>
          </a:stretch>
        </p:blipFill>
        <p:spPr bwMode="auto">
          <a:xfrm>
            <a:off x="1133475" y="476250"/>
            <a:ext cx="7110413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05FCC4A-D257-471B-B1D0-56B5E7A01C30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90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1827" name="Rectangle 7"/>
          <p:cNvSpPr>
            <a:spLocks noChangeArrowheads="1"/>
          </p:cNvSpPr>
          <p:nvPr/>
        </p:nvSpPr>
        <p:spPr bwMode="auto">
          <a:xfrm>
            <a:off x="827088" y="765175"/>
            <a:ext cx="78486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sk-SK" sz="2800" b="1"/>
              <a:t>V etape projektu sa sleduje, čo je potrebné pre správnu bezporuchovú prevádzku strojov príp. zariadení všetko vykonať, ktoré profesie sa musia na týchto činnostiach podieľať a ako pôsobia stroje na okolie, v ktorom je človek jedným z prvkov systému človek - stroj - prostredie.</a:t>
            </a:r>
          </a:p>
        </p:txBody>
      </p:sp>
      <p:grpSp>
        <p:nvGrpSpPr>
          <p:cNvPr id="461828" name="Skupina 4"/>
          <p:cNvGrpSpPr>
            <a:grpSpLocks/>
          </p:cNvGrpSpPr>
          <p:nvPr/>
        </p:nvGrpSpPr>
        <p:grpSpPr bwMode="auto">
          <a:xfrm>
            <a:off x="2195513" y="4292600"/>
            <a:ext cx="5976937" cy="1512888"/>
            <a:chOff x="2687543" y="4443323"/>
            <a:chExt cx="4116705" cy="857885"/>
          </a:xfrm>
        </p:grpSpPr>
        <p:sp>
          <p:nvSpPr>
            <p:cNvPr id="6" name="Obdélník 5"/>
            <p:cNvSpPr>
              <a:spLocks noChangeArrowheads="1"/>
            </p:cNvSpPr>
            <p:nvPr/>
          </p:nvSpPr>
          <p:spPr bwMode="auto">
            <a:xfrm>
              <a:off x="5890154" y="4443323"/>
              <a:ext cx="914094" cy="34297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200" b="1" dirty="0">
                  <a:ea typeface="Times New Roman"/>
                  <a:cs typeface="Times New Roman"/>
                </a:rPr>
                <a:t>PROFESIA I</a:t>
              </a:r>
              <a:endParaRPr lang="sk-SK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461832" name="Přímá spojnice 6"/>
            <p:cNvCxnSpPr>
              <a:cxnSpLocks noChangeShapeType="1"/>
            </p:cNvCxnSpPr>
            <p:nvPr/>
          </p:nvCxnSpPr>
          <p:spPr bwMode="auto">
            <a:xfrm>
              <a:off x="5316443" y="4615408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" name="Textové pole 43"/>
            <p:cNvSpPr txBox="1">
              <a:spLocks noChangeArrowheads="1"/>
            </p:cNvSpPr>
            <p:nvPr/>
          </p:nvSpPr>
          <p:spPr bwMode="auto">
            <a:xfrm>
              <a:off x="4406390" y="4934829"/>
              <a:ext cx="914094" cy="34297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ČINNOSŤ II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ové pole 33"/>
            <p:cNvSpPr txBox="1">
              <a:spLocks noChangeArrowheads="1"/>
            </p:cNvSpPr>
            <p:nvPr/>
          </p:nvSpPr>
          <p:spPr bwMode="auto">
            <a:xfrm>
              <a:off x="5890154" y="4943831"/>
              <a:ext cx="914094" cy="3573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200" b="1" dirty="0">
                  <a:ea typeface="Times New Roman"/>
                  <a:cs typeface="Times New Roman"/>
                </a:rPr>
                <a:t>PROFESIA II</a:t>
              </a:r>
              <a:endParaRPr lang="sk-SK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461835" name="Přímá spojnice 9"/>
            <p:cNvCxnSpPr>
              <a:cxnSpLocks noChangeShapeType="1"/>
            </p:cNvCxnSpPr>
            <p:nvPr/>
          </p:nvCxnSpPr>
          <p:spPr bwMode="auto">
            <a:xfrm>
              <a:off x="5316443" y="5110073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61836" name="Přímá spojnice se šipkou 10"/>
            <p:cNvCxnSpPr>
              <a:cxnSpLocks noChangeShapeType="1"/>
            </p:cNvCxnSpPr>
            <p:nvPr/>
          </p:nvCxnSpPr>
          <p:spPr bwMode="auto">
            <a:xfrm>
              <a:off x="3601943" y="4847818"/>
              <a:ext cx="800100" cy="2628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2" name="Textové pole 34"/>
            <p:cNvSpPr txBox="1">
              <a:spLocks noChangeArrowheads="1"/>
            </p:cNvSpPr>
            <p:nvPr/>
          </p:nvSpPr>
          <p:spPr bwMode="auto">
            <a:xfrm>
              <a:off x="2687543" y="4700778"/>
              <a:ext cx="905347" cy="32317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cs-CZ" sz="1200" b="1" dirty="0">
                  <a:ea typeface="Times New Roman"/>
                  <a:cs typeface="Times New Roman"/>
                </a:rPr>
                <a:t>ZARIADENIE </a:t>
              </a:r>
              <a:endParaRPr lang="sk-SK" sz="1200" dirty="0">
                <a:latin typeface="Times New Roman"/>
                <a:ea typeface="Times New Roman"/>
              </a:endParaRPr>
            </a:p>
          </p:txBody>
        </p:sp>
        <p:cxnSp>
          <p:nvCxnSpPr>
            <p:cNvPr id="461838" name="Přímá spojnice 12"/>
            <p:cNvCxnSpPr>
              <a:cxnSpLocks noChangeShapeType="1"/>
            </p:cNvCxnSpPr>
            <p:nvPr/>
          </p:nvCxnSpPr>
          <p:spPr bwMode="auto">
            <a:xfrm flipV="1">
              <a:off x="3592418" y="4616043"/>
              <a:ext cx="809625" cy="2317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4" name="Textové pole 36"/>
            <p:cNvSpPr txBox="1">
              <a:spLocks noChangeArrowheads="1"/>
            </p:cNvSpPr>
            <p:nvPr/>
          </p:nvSpPr>
          <p:spPr bwMode="auto">
            <a:xfrm>
              <a:off x="4406390" y="4443323"/>
              <a:ext cx="904253" cy="32407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ČINNOSŤ I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182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1830" name="Rectangle 16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98B049F-1CD8-4971-BAED-5E301BA84002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91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62851" name="Diagram 14"/>
          <p:cNvPicPr>
            <a:picLocks noChangeArrowheads="1"/>
          </p:cNvPicPr>
          <p:nvPr/>
        </p:nvPicPr>
        <p:blipFill>
          <a:blip r:embed="rId2" cstate="print"/>
          <a:srcRect t="-8780" b="-12460"/>
          <a:stretch>
            <a:fillRect/>
          </a:stretch>
        </p:blipFill>
        <p:spPr bwMode="auto">
          <a:xfrm>
            <a:off x="1187450" y="1052513"/>
            <a:ext cx="705643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Zástupný symbol pro obsah 2"/>
          <p:cNvSpPr>
            <a:spLocks noGrp="1"/>
          </p:cNvSpPr>
          <p:nvPr>
            <p:ph idx="4294967295"/>
          </p:nvPr>
        </p:nvSpPr>
        <p:spPr>
          <a:xfrm>
            <a:off x="357188" y="428625"/>
            <a:ext cx="8429625" cy="481171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/>
              <a:t>		</a:t>
            </a:r>
            <a:r>
              <a:rPr lang="sk-SK" sz="2700" b="1"/>
              <a:t>Identifikovanie ohrození viazaných na profesiu príp. činnosť je podmienené pevným viazaním človeka (zamestnanca) na konkrétne miesto (stroj, zariadenie), kde vykonáva prácu príp. na konkrétnu činnosť, ktorú v rámci profesie vykonáva.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b="1"/>
              <a:t>            Druhým charakteristickým znakom je platnosť predpisov, ktoré činnosti a spôsob ich vykonávania v rámci príslušnej profesie alebo činnosti presne definujú (napr. pracovné a bezpečnostné predpisy). V tomto prípade je možné v rámci vykonávania profesie posúdiť či je obsah činnosti vykonávaných v rámci profesie v súlade s predpismi pre výkon týchto prác.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k-SK" sz="27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65C9D80-68B4-404C-B77D-6C6FDDBFC757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92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463875" name="Skupina 1"/>
          <p:cNvGrpSpPr>
            <a:grpSpLocks/>
          </p:cNvGrpSpPr>
          <p:nvPr/>
        </p:nvGrpSpPr>
        <p:grpSpPr bwMode="auto">
          <a:xfrm>
            <a:off x="2051050" y="5516563"/>
            <a:ext cx="4968875" cy="936625"/>
            <a:chOff x="2558097" y="6311091"/>
            <a:chExt cx="4027805" cy="502285"/>
          </a:xfrm>
        </p:grpSpPr>
        <p:sp>
          <p:nvSpPr>
            <p:cNvPr id="5" name="Obdélník 4"/>
            <p:cNvSpPr>
              <a:spLocks noChangeArrowheads="1"/>
            </p:cNvSpPr>
            <p:nvPr/>
          </p:nvSpPr>
          <p:spPr bwMode="auto">
            <a:xfrm>
              <a:off x="2558097" y="6311091"/>
              <a:ext cx="1084805" cy="5022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88900" indent="-88900"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KONKRÉTNY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88900" indent="-88900"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3877" name="Přímá spojnice 6"/>
            <p:cNvCxnSpPr>
              <a:cxnSpLocks noChangeShapeType="1"/>
            </p:cNvCxnSpPr>
            <p:nvPr/>
          </p:nvCxnSpPr>
          <p:spPr bwMode="auto">
            <a:xfrm flipH="1">
              <a:off x="3642677" y="6481906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" name="Textové pole 39"/>
            <p:cNvSpPr txBox="1">
              <a:spLocks noChangeArrowheads="1"/>
            </p:cNvSpPr>
            <p:nvPr/>
          </p:nvSpPr>
          <p:spPr bwMode="auto">
            <a:xfrm>
              <a:off x="4214259" y="6311091"/>
              <a:ext cx="904647" cy="5022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RIADENIE ŽERIAVA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3879" name="Přímá spojnice 8"/>
            <p:cNvCxnSpPr>
              <a:cxnSpLocks noChangeShapeType="1"/>
            </p:cNvCxnSpPr>
            <p:nvPr/>
          </p:nvCxnSpPr>
          <p:spPr bwMode="auto">
            <a:xfrm>
              <a:off x="5119052" y="6482541"/>
              <a:ext cx="54419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</p:cxnSp>
        <p:sp>
          <p:nvSpPr>
            <p:cNvPr id="10" name="Textové pole 40"/>
            <p:cNvSpPr txBox="1">
              <a:spLocks noChangeArrowheads="1"/>
            </p:cNvSpPr>
            <p:nvPr/>
          </p:nvSpPr>
          <p:spPr bwMode="auto">
            <a:xfrm>
              <a:off x="5681255" y="6311091"/>
              <a:ext cx="904647" cy="5022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108000" anchor="ctr"/>
            <a:lstStyle/>
            <a:p>
              <a:pPr algn="ctr"/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ŽERIAVNIK</a:t>
              </a:r>
              <a:endParaRPr lang="sk-SK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2350989-5510-43CC-A501-8137168058CB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93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64899" name="Diagram 1"/>
          <p:cNvPicPr>
            <a:picLocks noChangeArrowheads="1"/>
          </p:cNvPicPr>
          <p:nvPr/>
        </p:nvPicPr>
        <p:blipFill>
          <a:blip r:embed="rId2" cstate="print"/>
          <a:srcRect t="-17366" b="-13458"/>
          <a:stretch>
            <a:fillRect/>
          </a:stretch>
        </p:blipFill>
        <p:spPr bwMode="auto">
          <a:xfrm>
            <a:off x="827088" y="1484313"/>
            <a:ext cx="75596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Zástupný symbol pro obsah 2"/>
          <p:cNvSpPr>
            <a:spLocks noGrp="1"/>
          </p:cNvSpPr>
          <p:nvPr>
            <p:ph idx="4294967295"/>
          </p:nvPr>
        </p:nvSpPr>
        <p:spPr>
          <a:xfrm>
            <a:off x="250825" y="188913"/>
            <a:ext cx="8661400" cy="4240212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700"/>
              <a:t>		V prípade, že jedna profesia vykonáva činnosť na rôznych typoch strojov napr. údržbár žeriavov je vhodné vykonať analýzu ohrození spojenú s jeho činnosťou. Analyzujú sa všetky pracovné operácie, ktoré sa musia počas údržby vykonať bez ohľadu na to, o aký typ žeriava sa jedná. Niektoré činnosti sú pre skupinu zdvíhacích strojov spoločné, ale niektoré činnosti sú typické len pre určitú skupinu žeriavov. V tomto prípade je nutné si uvedomiť, že v procese posudzovania skutočne vykonávaných činností podľa stanovených predpisov je tento postup časovo náročnejší.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BA87BA-1B33-4AD9-8B58-E444090C0F33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94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465923" name="Skupina 4"/>
          <p:cNvGrpSpPr>
            <a:grpSpLocks/>
          </p:cNvGrpSpPr>
          <p:nvPr/>
        </p:nvGrpSpPr>
        <p:grpSpPr bwMode="auto">
          <a:xfrm>
            <a:off x="2214563" y="5084763"/>
            <a:ext cx="4878387" cy="1258887"/>
            <a:chOff x="0" y="0"/>
            <a:chExt cx="4181475" cy="1012825"/>
          </a:xfrm>
        </p:grpSpPr>
        <p:grpSp>
          <p:nvGrpSpPr>
            <p:cNvPr id="465924" name="Skupina 6"/>
            <p:cNvGrpSpPr>
              <a:grpSpLocks/>
            </p:cNvGrpSpPr>
            <p:nvPr/>
          </p:nvGrpSpPr>
          <p:grpSpPr bwMode="auto">
            <a:xfrm>
              <a:off x="1371600" y="76200"/>
              <a:ext cx="2809875" cy="733425"/>
              <a:chOff x="3990" y="14400"/>
              <a:chExt cx="4425" cy="1155"/>
            </a:xfrm>
          </p:grpSpPr>
          <p:sp>
            <p:nvSpPr>
              <p:cNvPr id="12" name="Text Box 100"/>
              <p:cNvSpPr txBox="1">
                <a:spLocks noChangeArrowheads="1"/>
              </p:cNvSpPr>
              <p:nvPr/>
            </p:nvSpPr>
            <p:spPr bwMode="auto">
              <a:xfrm>
                <a:off x="3990" y="14401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sk-SK" sz="1200" b="1">
                    <a:solidFill>
                      <a:srgbClr val="000000"/>
                    </a:solidFill>
                    <a:cs typeface="Times New Roman" pitchFamily="18" charset="0"/>
                  </a:rPr>
                  <a:t>ÚDRŽBA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65930" name="Line 101"/>
              <p:cNvCxnSpPr>
                <a:cxnSpLocks noChangeShapeType="1"/>
              </p:cNvCxnSpPr>
              <p:nvPr/>
            </p:nvCxnSpPr>
            <p:spPr bwMode="auto">
              <a:xfrm>
                <a:off x="5415" y="14670"/>
                <a:ext cx="12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</p:cxnSp>
          <p:sp>
            <p:nvSpPr>
              <p:cNvPr id="14" name="Text Box 102"/>
              <p:cNvSpPr txBox="1">
                <a:spLocks noChangeArrowheads="1"/>
              </p:cNvSpPr>
              <p:nvPr/>
            </p:nvSpPr>
            <p:spPr bwMode="auto">
              <a:xfrm>
                <a:off x="6690" y="14401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cs-CZ" sz="1200" b="1">
                    <a:solidFill>
                      <a:srgbClr val="000000"/>
                    </a:solidFill>
                    <a:cs typeface="Times New Roman" pitchFamily="18" charset="0"/>
                  </a:rPr>
                  <a:t>ČLOVEK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 Box 103"/>
              <p:cNvSpPr txBox="1">
                <a:spLocks noChangeArrowheads="1"/>
              </p:cNvSpPr>
              <p:nvPr/>
            </p:nvSpPr>
            <p:spPr bwMode="auto">
              <a:xfrm>
                <a:off x="6825" y="14716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cs-CZ" sz="1200" b="1">
                    <a:solidFill>
                      <a:srgbClr val="000000"/>
                    </a:solidFill>
                    <a:cs typeface="Times New Roman" pitchFamily="18" charset="0"/>
                  </a:rPr>
                  <a:t>ČLOVEK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 Box 104"/>
              <p:cNvSpPr txBox="1">
                <a:spLocks noChangeArrowheads="1"/>
              </p:cNvSpPr>
              <p:nvPr/>
            </p:nvSpPr>
            <p:spPr bwMode="auto">
              <a:xfrm>
                <a:off x="6990" y="15046"/>
                <a:ext cx="1425" cy="509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:r>
                  <a:rPr lang="cs-CZ" sz="1200" b="1">
                    <a:solidFill>
                      <a:srgbClr val="000000"/>
                    </a:solidFill>
                    <a:cs typeface="Times New Roman" pitchFamily="18" charset="0"/>
                  </a:rPr>
                  <a:t>ČLOVEK</a:t>
                </a:r>
                <a:endParaRPr lang="sk-SK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Obdélník 7"/>
            <p:cNvSpPr>
              <a:spLocks noChangeArrowheads="1"/>
            </p:cNvSpPr>
            <p:nvPr/>
          </p:nvSpPr>
          <p:spPr bwMode="auto">
            <a:xfrm>
              <a:off x="0" y="0"/>
              <a:ext cx="800100" cy="41126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0" bIns="0" anchor="ctr"/>
            <a:lstStyle/>
            <a:p>
              <a:pPr algn="ctr">
                <a:spcBef>
                  <a:spcPts val="1200"/>
                </a:spcBef>
                <a:spcAft>
                  <a:spcPts val="300"/>
                </a:spcAft>
              </a:pPr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 I</a:t>
              </a:r>
              <a:endParaRPr lang="sk-SK" sz="1300" b="1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9" name="Textové pole 52"/>
            <p:cNvSpPr txBox="1">
              <a:spLocks noChangeArrowheads="1"/>
            </p:cNvSpPr>
            <p:nvPr/>
          </p:nvSpPr>
          <p:spPr bwMode="auto">
            <a:xfrm>
              <a:off x="63953" y="521101"/>
              <a:ext cx="800100" cy="49172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spcBef>
                  <a:spcPts val="1200"/>
                </a:spcBef>
                <a:spcAft>
                  <a:spcPts val="300"/>
                </a:spcAft>
              </a:pPr>
              <a:r>
                <a:rPr lang="cs-CZ" sz="1200" b="1">
                  <a:solidFill>
                    <a:srgbClr val="000000"/>
                  </a:solidFill>
                  <a:cs typeface="Times New Roman" pitchFamily="18" charset="0"/>
                </a:rPr>
                <a:t>ŽERIAV II</a:t>
              </a:r>
              <a:endParaRPr lang="sk-SK" sz="1300" b="1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</p:txBody>
        </p:sp>
        <p:cxnSp>
          <p:nvCxnSpPr>
            <p:cNvPr id="465927" name="Přímá spojnice 9"/>
            <p:cNvCxnSpPr>
              <a:cxnSpLocks noChangeShapeType="1"/>
            </p:cNvCxnSpPr>
            <p:nvPr/>
          </p:nvCxnSpPr>
          <p:spPr bwMode="auto">
            <a:xfrm flipH="1">
              <a:off x="800100" y="279400"/>
              <a:ext cx="5715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65928" name="Přímá spojnice 10"/>
            <p:cNvCxnSpPr>
              <a:cxnSpLocks noChangeShapeType="1"/>
            </p:cNvCxnSpPr>
            <p:nvPr/>
          </p:nvCxnSpPr>
          <p:spPr bwMode="auto">
            <a:xfrm flipH="1">
              <a:off x="914400" y="393700"/>
              <a:ext cx="457200" cy="342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DD2B8-A124-435C-8321-7925604F7751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95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899592" y="1268760"/>
          <a:ext cx="748883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Nadpis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sk-SK" b="1" dirty="0"/>
              <a:t>Posúdenie rizík pre profesiu</a:t>
            </a:r>
          </a:p>
        </p:txBody>
      </p:sp>
      <p:sp>
        <p:nvSpPr>
          <p:cNvPr id="467970" name="Zástupný symbol pro obsah 2"/>
          <p:cNvSpPr>
            <a:spLocks noGrp="1"/>
          </p:cNvSpPr>
          <p:nvPr>
            <p:ph idx="4294967295"/>
          </p:nvPr>
        </p:nvSpPr>
        <p:spPr>
          <a:xfrm>
            <a:off x="214313" y="1500188"/>
            <a:ext cx="8515350" cy="438308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sk-SK" sz="2400"/>
              <a:t>		</a:t>
            </a:r>
            <a:r>
              <a:rPr lang="sk-SK" sz="2400" b="1"/>
              <a:t>Pri posudzovaní rizika vzťahujúceho sa na profesiu t.j. na vykonávané činnosti obsluhy určitého technického zariadenia v rámci komplexného materiálového toku napr. žeriavnik alebo na vykonávanie presne definovaných činností v rámci materiálových tokov napr. údržbára zdvíhacích zariadení sa vychádza z predpokladu, že profesia sa vykonáva neustále opakovane a je viazaná buď na jedno pevne definované pracovné miesto - kabína jedného žeriava alebo sa vykonáva na rôznych miestach s približne s tou istou pracovnou náplňou - údržbár vykonáva činnosti na niekoľkých typoch žeriavov.</a:t>
            </a:r>
            <a:endParaRPr lang="sk-SK" sz="2400" b="1" i="1"/>
          </a:p>
          <a:p>
            <a:pPr eaLnBrk="1" hangingPunct="1">
              <a:buFont typeface="Arial" charset="0"/>
              <a:buNone/>
            </a:pPr>
            <a:endParaRPr lang="sk-SK" sz="2400" b="1"/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52E0B4F-7D74-4B25-92F5-ECD1964774EE}" type="slidenum">
              <a:rPr lang="sk-SK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96</a:t>
            </a:fld>
            <a:endParaRPr lang="sk-SK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67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9988"/>
            <a:ext cx="6143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6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70020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Systém manažérstva rizika sa aplikuje: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 celom životnom cykle produktov,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 navrhovaní nových technológií a pracovných postupov,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 proti havarijnej a proti úrazovej prevencii.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Požiadavky vykonávať analýzy nebezpečenstiev, ohrození a rizík kladené tak na výrobcov strojov, ako aj na ich užívateľov: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nepredpisujú aké metódy je potrebné použiť,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predpisujú aké metódy je potrebné použiť,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výber postupov a metód je ponechaný na vlastné uváženie.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sk-SK"/>
              <a:t>Pre ohodnotenie ohrozenia príp. rizika je možné použiť postupy: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posúdenie na základe aktuálneho stavu zariadenia,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zaradenie jednotlivých ohrození do skupín, čím sa vytvárajú skupiny rizík,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vyčíslenie kvantifikovateľného t.j. merateľného rizika.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6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71044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Kvantitatívne posúdenie rizika sa vykonáva na základe matice rizika, kde je pevne definovaný vzťah medzi: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pravdepodobnosťou, dôsledkom a rizikom.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pravdepodobnosťou,  spoľahlivosťou a rizikom.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Nebezpečenstvom, ohrozením a rizikom.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Úroveň rizika v matici rizika umožňuje: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prijímať konkrétne opatrenia smerujúce k minimalizácii rizika.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zjednodušiť určenie neakceptovateľných rizík,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odstrániť ohrozenie.</a:t>
            </a:r>
          </a:p>
          <a:p>
            <a:pPr marL="342900" indent="-342900">
              <a:buFont typeface="Calibri" pitchFamily="34" charset="0"/>
              <a:buAutoNum type="arabicPeriod" startAt="4"/>
            </a:pPr>
            <a:r>
              <a:rPr lang="sk-SK"/>
              <a:t>Pri hodnotení rizika je možné využiť maticu rizika typu: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2 x 2,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3 x 3,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1 X 4.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457200" y="289837"/>
            <a:ext cx="8229600" cy="11430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k-SK" sz="4000" b="1" dirty="0">
                <a:solidFill>
                  <a:schemeClr val="accent6">
                    <a:lumMod val="75000"/>
                  </a:schemeClr>
                </a:solidFill>
              </a:rPr>
              <a:t>Otázky</a:t>
            </a:r>
          </a:p>
        </p:txBody>
      </p:sp>
      <p:sp>
        <p:nvSpPr>
          <p:cNvPr id="472068" name="TextovéPole 2"/>
          <p:cNvSpPr txBox="1">
            <a:spLocks noChangeArrowheads="1"/>
          </p:cNvSpPr>
          <p:nvPr/>
        </p:nvSpPr>
        <p:spPr bwMode="auto">
          <a:xfrm>
            <a:off x="457200" y="1989138"/>
            <a:ext cx="80756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V prípade analýzy rizík pre pracovné miesto sa človek chápe ako: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súčasť systému,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aktívny prvok.</a:t>
            </a:r>
          </a:p>
          <a:p>
            <a:pPr marL="342900" indent="-342900">
              <a:buFont typeface="Calibri" pitchFamily="34" charset="0"/>
              <a:buAutoNum type="arabicPeriod" startAt="7"/>
            </a:pPr>
            <a:r>
              <a:rPr lang="sk-SK"/>
              <a:t> V prípade, že jedna profesia vykonáva činnosť na rôznych typoch strojov (napr. údržbár žeriavov):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analyzujú sa všetky pracovné operácie, ktoré sa musia počas údržby vykonať bez ohľadu na to, o aký typ žeriava sa jedná,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 je vhodné vykonať analýzu FMEA spojenú s jeho činnosťou,</a:t>
            </a:r>
          </a:p>
          <a:p>
            <a:pPr marL="800100" lvl="1" indent="-342900">
              <a:buFont typeface="Calibri" pitchFamily="34" charset="0"/>
              <a:buAutoNum type="alphaLcParenR"/>
            </a:pPr>
            <a:r>
              <a:rPr lang="sk-SK"/>
              <a:t>posúdiť či je obsah činnosti vykonávaných v rámci profesie v súlade s predpismi pre výkon týchto prác.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6058</Words>
  <Application>Microsoft Office PowerPoint</Application>
  <PresentationFormat>Prezentácia na obrazovke (4:3)</PresentationFormat>
  <Paragraphs>831</Paragraphs>
  <Slides>107</Slides>
  <Notes>3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107</vt:i4>
      </vt:variant>
    </vt:vector>
  </HeadingPairs>
  <TitlesOfParts>
    <vt:vector size="113" baseType="lpstr">
      <vt:lpstr>Arial</vt:lpstr>
      <vt:lpstr>Calibri</vt:lpstr>
      <vt:lpstr>Times New Roman</vt:lpstr>
      <vt:lpstr>Wingdings</vt:lpstr>
      <vt:lpstr>Motív Office</vt:lpstr>
      <vt:lpstr>Visio</vt:lpstr>
      <vt:lpstr>Manažment rizík Súbor prednášok z teórie a praxi riadenia rizík ako súčasť efektívnej prevencie</vt:lpstr>
      <vt:lpstr>Odporúčaná literatúra</vt:lpstr>
      <vt:lpstr>Prezentácia programu PowerPoint</vt:lpstr>
      <vt:lpstr>Bezpečnosť </vt:lpstr>
      <vt:lpstr>Prezentácia programu PowerPoint</vt:lpstr>
      <vt:lpstr>Bezpečnosť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Prípadová štúdia    Bezpečnostné predpisy v lietadle</vt:lpstr>
      <vt:lpstr>Prípadová štúdia    Východ z reštaurácie</vt:lpstr>
      <vt:lpstr>„Viac bezpečnosti" </vt:lpstr>
      <vt:lpstr>Prezentácia programu PowerPoint</vt:lpstr>
      <vt:lpstr>„Viac bezpečnosti“</vt:lpstr>
      <vt:lpstr>Vývoj bezpečnosti a ochrany zdravia pri práci</vt:lpstr>
      <vt:lpstr>Prezentácia programu PowerPoint</vt:lpstr>
      <vt:lpstr>Prezentácia programu PowerPoint</vt:lpstr>
      <vt:lpstr>Čo to je nebezpečenstvo</vt:lpstr>
      <vt:lpstr>Prezentácia programu PowerPoint</vt:lpstr>
      <vt:lpstr> Čo je to nebezpečenstvo?</vt:lpstr>
      <vt:lpstr>Čo je to ohrozenie ?</vt:lpstr>
      <vt:lpstr>Čo je to ohrozenie?</vt:lpstr>
      <vt:lpstr>Definovanie nebezpečenstiev / ohrození</vt:lpstr>
      <vt:lpstr>Posudzovanie miery ohrozenia</vt:lpstr>
      <vt:lpstr>Nebezpečenstvo</vt:lpstr>
      <vt:lpstr>Prezentácia programu PowerPoint</vt:lpstr>
      <vt:lpstr>Prezentácia programu PowerPoint</vt:lpstr>
      <vt:lpstr>Prezentácia programu PowerPoint</vt:lpstr>
      <vt:lpstr>Čo je to riziko ?</vt:lpstr>
      <vt:lpstr>Prezentácia programu PowerPoint</vt:lpstr>
      <vt:lpstr>Riziko</vt:lpstr>
      <vt:lpstr>Prezentácia programu PowerPoint</vt:lpstr>
      <vt:lpstr>Prezentácia programu PowerPoint</vt:lpstr>
      <vt:lpstr>Prezentácia programu PowerPoint</vt:lpstr>
      <vt:lpstr>Kauzálna závislosť vzniku negatívneho javu</vt:lpstr>
      <vt:lpstr>ANALÝZA BEZPEČNEJ PREVÁDZKY</vt:lpstr>
      <vt:lpstr>Preventívne opatrenia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Ciele a úlohy v oblasti manažérstva rizík </vt:lpstr>
      <vt:lpstr>Princípy:</vt:lpstr>
      <vt:lpstr>Manažérstvo rizika</vt:lpstr>
      <vt:lpstr>V rámci identifikácie ohrození sa použijú nasledovné tri kroky:</vt:lpstr>
      <vt:lpstr>Účinné ovládanie rizika - predpokladá ako prvý krok vykonanie jeho analýzy.  </vt:lpstr>
      <vt:lpstr>Metódy analýzy rizika - identifikácia</vt:lpstr>
      <vt:lpstr>Hodnotenie rizika</vt:lpstr>
      <vt:lpstr>Metódy  na odhadovanie R = P x D</vt:lpstr>
      <vt:lpstr>Určenie rizika</vt:lpstr>
      <vt:lpstr>Definovanie dôsledkov</vt:lpstr>
      <vt:lpstr>Nemerateľná kvantifikácia rizika</vt:lpstr>
      <vt:lpstr>Faktory početnosti ohrozenia ako negatívneho javu</vt:lpstr>
      <vt:lpstr>Prezentácia programu PowerPoint</vt:lpstr>
      <vt:lpstr>Faktory dôsledku negatívneho javu</vt:lpstr>
      <vt:lpstr>Prezentácia programu PowerPoint</vt:lpstr>
      <vt:lpstr>Prezentácia programu PowerPoint</vt:lpstr>
      <vt:lpstr>Prezentácia programu PowerPoint</vt:lpstr>
      <vt:lpstr>Prezentácia programu PowerPoint</vt:lpstr>
      <vt:lpstr>Manažérstvo rizika v systéme človek - stroj - prostredie</vt:lpstr>
      <vt:lpstr>Systém manažérstva rizika sa musí aplikovať pri:</vt:lpstr>
      <vt:lpstr>Prezentácia programu PowerPoint</vt:lpstr>
      <vt:lpstr>Prezentácia programu PowerPoint</vt:lpstr>
      <vt:lpstr>Prezentácia programu PowerPoint</vt:lpstr>
      <vt:lpstr>Metódy na odhadovanie rizika</vt:lpstr>
      <vt:lpstr>Posúdenie rizika ako dvoj parametrickej veličiny (napr. MIL STD 882C)</vt:lpstr>
      <vt:lpstr>Metóda posudzovania rizika na pracovnom mieste IVSS</vt:lpstr>
      <vt:lpstr>Prezentácia programu PowerPoint</vt:lpstr>
      <vt:lpstr>Prezentácia programu PowerPoint</vt:lpstr>
      <vt:lpstr>Model analýzy a hodnotenia rizík*</vt:lpstr>
      <vt:lpstr>Prezentácia programu PowerPoint</vt:lpstr>
      <vt:lpstr>MATICA RIZIKA</vt:lpstr>
      <vt:lpstr>GRAF RIZIKA</vt:lpstr>
      <vt:lpstr>Prezentácia programu PowerPoint</vt:lpstr>
      <vt:lpstr>Prezentácia programu PowerPoint</vt:lpstr>
      <vt:lpstr>Analýza rizík pre pracovné miesto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Posúdenie rizík pre profesiu</vt:lpstr>
      <vt:lpstr>Prezentácia programu PowerPoint</vt:lpstr>
      <vt:lpstr>Prezentácia programu PowerPoint</vt:lpstr>
      <vt:lpstr>Prezentácia programu PowerPoint</vt:lpstr>
      <vt:lpstr>Kultúra bezpečnosti</vt:lpstr>
      <vt:lpstr>„kultúra bezpečnosti“ - súhrn všetkých ľudských činností, ktoré vytvárajú podmienky pre bezpečnú prácu a pre bezpečný život v systéme človek – stroj - prostredie.</vt:lpstr>
      <vt:lpstr>Princípy manažérstva BOZP ako súčasti kultúry bezpečnosti</vt:lpstr>
      <vt:lpstr>Princípy</vt:lpstr>
      <vt:lpstr>Prezentácia programu PowerPoint</vt:lpstr>
      <vt:lpstr>Ďalšie princípy : 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Manažment rizík Súbor prednášok z teórie a praxi riadenia rizík ako súčasť efektívnej prevencie</dc:title>
  <dc:creator>Juraj</dc:creator>
  <cp:lastModifiedBy>Juraj Sinay</cp:lastModifiedBy>
  <cp:revision>16</cp:revision>
  <dcterms:modified xsi:type="dcterms:W3CDTF">2024-11-15T13:36:47Z</dcterms:modified>
</cp:coreProperties>
</file>