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8"/>
  </p:notesMasterIdLst>
  <p:handoutMasterIdLst>
    <p:handoutMasterId r:id="rId109"/>
  </p:handoutMasterIdLst>
  <p:sldIdLst>
    <p:sldId id="256" r:id="rId2"/>
    <p:sldId id="617" r:id="rId3"/>
    <p:sldId id="257" r:id="rId4"/>
    <p:sldId id="638" r:id="rId5"/>
    <p:sldId id="274" r:id="rId6"/>
    <p:sldId id="639" r:id="rId7"/>
    <p:sldId id="618" r:id="rId8"/>
    <p:sldId id="619" r:id="rId9"/>
    <p:sldId id="620" r:id="rId10"/>
    <p:sldId id="621" r:id="rId11"/>
    <p:sldId id="622" r:id="rId12"/>
    <p:sldId id="623" r:id="rId13"/>
    <p:sldId id="624" r:id="rId14"/>
    <p:sldId id="629" r:id="rId15"/>
    <p:sldId id="636" r:id="rId16"/>
    <p:sldId id="628" r:id="rId17"/>
    <p:sldId id="631" r:id="rId18"/>
    <p:sldId id="632" r:id="rId19"/>
    <p:sldId id="633" r:id="rId20"/>
    <p:sldId id="637" r:id="rId21"/>
    <p:sldId id="643" r:id="rId22"/>
    <p:sldId id="642" r:id="rId23"/>
    <p:sldId id="570" r:id="rId24"/>
    <p:sldId id="275" r:id="rId25"/>
    <p:sldId id="354" r:id="rId26"/>
    <p:sldId id="355" r:id="rId27"/>
    <p:sldId id="356" r:id="rId28"/>
    <p:sldId id="259" r:id="rId29"/>
    <p:sldId id="261" r:id="rId30"/>
    <p:sldId id="269" r:id="rId31"/>
    <p:sldId id="262" r:id="rId32"/>
    <p:sldId id="270" r:id="rId33"/>
    <p:sldId id="331" r:id="rId34"/>
    <p:sldId id="272" r:id="rId35"/>
    <p:sldId id="283" r:id="rId36"/>
    <p:sldId id="571" r:id="rId37"/>
    <p:sldId id="572" r:id="rId38"/>
    <p:sldId id="573" r:id="rId39"/>
    <p:sldId id="263" r:id="rId40"/>
    <p:sldId id="265" r:id="rId41"/>
    <p:sldId id="278" r:id="rId42"/>
    <p:sldId id="266" r:id="rId43"/>
    <p:sldId id="501" r:id="rId44"/>
    <p:sldId id="267" r:id="rId45"/>
    <p:sldId id="322" r:id="rId46"/>
    <p:sldId id="342" r:id="rId47"/>
    <p:sldId id="287" r:id="rId48"/>
    <p:sldId id="289" r:id="rId49"/>
    <p:sldId id="290" r:id="rId50"/>
    <p:sldId id="574" r:id="rId51"/>
    <p:sldId id="575" r:id="rId52"/>
    <p:sldId id="576" r:id="rId53"/>
    <p:sldId id="292" r:id="rId54"/>
    <p:sldId id="296" r:id="rId55"/>
    <p:sldId id="295" r:id="rId56"/>
    <p:sldId id="343" r:id="rId57"/>
    <p:sldId id="306" r:id="rId58"/>
    <p:sldId id="334" r:id="rId59"/>
    <p:sldId id="298" r:id="rId60"/>
    <p:sldId id="335" r:id="rId61"/>
    <p:sldId id="299" r:id="rId62"/>
    <p:sldId id="332" r:id="rId63"/>
    <p:sldId id="300" r:id="rId64"/>
    <p:sldId id="302" r:id="rId65"/>
    <p:sldId id="303" r:id="rId66"/>
    <p:sldId id="304" r:id="rId67"/>
    <p:sldId id="305" r:id="rId68"/>
    <p:sldId id="579" r:id="rId69"/>
    <p:sldId id="580" r:id="rId70"/>
    <p:sldId id="581" r:id="rId71"/>
    <p:sldId id="307" r:id="rId72"/>
    <p:sldId id="308" r:id="rId73"/>
    <p:sldId id="309" r:id="rId74"/>
    <p:sldId id="310" r:id="rId75"/>
    <p:sldId id="311" r:id="rId76"/>
    <p:sldId id="336" r:id="rId77"/>
    <p:sldId id="314" r:id="rId78"/>
    <p:sldId id="612" r:id="rId79"/>
    <p:sldId id="613" r:id="rId80"/>
    <p:sldId id="315" r:id="rId81"/>
    <p:sldId id="339" r:id="rId82"/>
    <p:sldId id="316" r:id="rId83"/>
    <p:sldId id="338" r:id="rId84"/>
    <p:sldId id="340" r:id="rId85"/>
    <p:sldId id="341" r:id="rId86"/>
    <p:sldId id="318" r:id="rId87"/>
    <p:sldId id="319" r:id="rId88"/>
    <p:sldId id="320" r:id="rId89"/>
    <p:sldId id="323" r:id="rId90"/>
    <p:sldId id="327" r:id="rId91"/>
    <p:sldId id="325" r:id="rId92"/>
    <p:sldId id="324" r:id="rId93"/>
    <p:sldId id="326" r:id="rId94"/>
    <p:sldId id="328" r:id="rId95"/>
    <p:sldId id="329" r:id="rId96"/>
    <p:sldId id="582" r:id="rId97"/>
    <p:sldId id="583" r:id="rId98"/>
    <p:sldId id="584" r:id="rId99"/>
    <p:sldId id="644" r:id="rId100"/>
    <p:sldId id="645" r:id="rId101"/>
    <p:sldId id="646" r:id="rId102"/>
    <p:sldId id="647" r:id="rId103"/>
    <p:sldId id="651" r:id="rId104"/>
    <p:sldId id="652" r:id="rId105"/>
    <p:sldId id="653" r:id="rId106"/>
    <p:sldId id="654" r:id="rId107"/>
  </p:sldIdLst>
  <p:sldSz cx="9144000" cy="6858000" type="screen4x3"/>
  <p:notesSz cx="6669088" cy="9926638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Predvolená sekcia" id="{C57FC3B7-543A-4ECF-8E45-384EEE051147}">
          <p14:sldIdLst>
            <p14:sldId id="256"/>
            <p14:sldId id="617"/>
            <p14:sldId id="257"/>
            <p14:sldId id="638"/>
            <p14:sldId id="274"/>
            <p14:sldId id="639"/>
            <p14:sldId id="618"/>
            <p14:sldId id="619"/>
            <p14:sldId id="620"/>
            <p14:sldId id="621"/>
            <p14:sldId id="622"/>
            <p14:sldId id="623"/>
            <p14:sldId id="624"/>
            <p14:sldId id="629"/>
            <p14:sldId id="636"/>
            <p14:sldId id="628"/>
            <p14:sldId id="631"/>
            <p14:sldId id="632"/>
            <p14:sldId id="633"/>
          </p14:sldIdLst>
        </p14:section>
        <p14:section name="Sekcia bez názvu" id="{D1D54131-B138-42C4-9188-8A51689139BF}">
          <p14:sldIdLst>
            <p14:sldId id="637"/>
            <p14:sldId id="643"/>
            <p14:sldId id="642"/>
            <p14:sldId id="570"/>
            <p14:sldId id="275"/>
            <p14:sldId id="354"/>
            <p14:sldId id="355"/>
            <p14:sldId id="356"/>
            <p14:sldId id="259"/>
            <p14:sldId id="261"/>
            <p14:sldId id="269"/>
            <p14:sldId id="262"/>
            <p14:sldId id="270"/>
            <p14:sldId id="331"/>
            <p14:sldId id="272"/>
            <p14:sldId id="283"/>
            <p14:sldId id="571"/>
            <p14:sldId id="572"/>
            <p14:sldId id="573"/>
            <p14:sldId id="263"/>
            <p14:sldId id="265"/>
            <p14:sldId id="278"/>
            <p14:sldId id="266"/>
            <p14:sldId id="501"/>
            <p14:sldId id="267"/>
            <p14:sldId id="322"/>
            <p14:sldId id="342"/>
            <p14:sldId id="287"/>
            <p14:sldId id="289"/>
            <p14:sldId id="290"/>
            <p14:sldId id="574"/>
            <p14:sldId id="575"/>
            <p14:sldId id="576"/>
            <p14:sldId id="292"/>
            <p14:sldId id="296"/>
            <p14:sldId id="295"/>
            <p14:sldId id="343"/>
            <p14:sldId id="306"/>
            <p14:sldId id="334"/>
            <p14:sldId id="298"/>
            <p14:sldId id="335"/>
            <p14:sldId id="299"/>
            <p14:sldId id="332"/>
            <p14:sldId id="300"/>
            <p14:sldId id="302"/>
            <p14:sldId id="303"/>
            <p14:sldId id="304"/>
            <p14:sldId id="305"/>
            <p14:sldId id="579"/>
            <p14:sldId id="580"/>
            <p14:sldId id="581"/>
            <p14:sldId id="307"/>
            <p14:sldId id="308"/>
            <p14:sldId id="309"/>
            <p14:sldId id="310"/>
            <p14:sldId id="311"/>
            <p14:sldId id="336"/>
            <p14:sldId id="314"/>
            <p14:sldId id="612"/>
            <p14:sldId id="613"/>
            <p14:sldId id="315"/>
            <p14:sldId id="339"/>
            <p14:sldId id="316"/>
            <p14:sldId id="338"/>
            <p14:sldId id="340"/>
            <p14:sldId id="341"/>
            <p14:sldId id="318"/>
            <p14:sldId id="319"/>
            <p14:sldId id="320"/>
            <p14:sldId id="323"/>
            <p14:sldId id="327"/>
            <p14:sldId id="325"/>
            <p14:sldId id="324"/>
            <p14:sldId id="326"/>
            <p14:sldId id="328"/>
            <p14:sldId id="329"/>
            <p14:sldId id="582"/>
            <p14:sldId id="583"/>
            <p14:sldId id="584"/>
            <p14:sldId id="644"/>
            <p14:sldId id="645"/>
            <p14:sldId id="646"/>
            <p14:sldId id="647"/>
            <p14:sldId id="651"/>
            <p14:sldId id="652"/>
            <p14:sldId id="653"/>
            <p14:sldId id="65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660"/>
  </p:normalViewPr>
  <p:slideViewPr>
    <p:cSldViewPr snapToGrid="0">
      <p:cViewPr varScale="1">
        <p:scale>
          <a:sx n="72" d="100"/>
          <a:sy n="72" d="100"/>
        </p:scale>
        <p:origin x="149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handoutMaster" Target="handoutMasters/handout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9E6CCE-EFD7-4702-810B-602E31C64EFF}" type="doc">
      <dgm:prSet loTypeId="urn:microsoft.com/office/officeart/2005/8/layout/chevron1" loCatId="process" qsTypeId="urn:microsoft.com/office/officeart/2005/8/quickstyle/simple1#2" qsCatId="simple" csTypeId="urn:microsoft.com/office/officeart/2005/8/colors/colorful3" csCatId="colorful" phldr="1"/>
      <dgm:spPr/>
    </dgm:pt>
    <dgm:pt modelId="{C8FD3800-6D0E-4973-9E55-B1829B67EF71}">
      <dgm:prSet phldrT="[Text]"/>
      <dgm:spPr>
        <a:gradFill flip="none" rotWithShape="0">
          <a:gsLst>
            <a:gs pos="0">
              <a:schemeClr val="accent3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3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10800000" scaled="1"/>
          <a:tileRect/>
        </a:gradFill>
      </dgm:spPr>
      <dgm:t>
        <a:bodyPr/>
        <a:lstStyle/>
        <a:p>
          <a:r>
            <a:rPr lang="sk-SK" dirty="0">
              <a:solidFill>
                <a:schemeClr val="tx1"/>
              </a:solidFill>
            </a:rPr>
            <a:t>Zanedbanie jednej zo zložiek systému človek – stroj – prostredie </a:t>
          </a:r>
        </a:p>
      </dgm:t>
    </dgm:pt>
    <dgm:pt modelId="{23C8CD3E-C1A9-44C6-AB6C-33895CB1D65F}" type="parTrans" cxnId="{CE869661-B15B-4E40-BD33-FBF60D467453}">
      <dgm:prSet/>
      <dgm:spPr/>
      <dgm:t>
        <a:bodyPr/>
        <a:lstStyle/>
        <a:p>
          <a:endParaRPr lang="sk-SK">
            <a:solidFill>
              <a:schemeClr val="tx1"/>
            </a:solidFill>
          </a:endParaRPr>
        </a:p>
      </dgm:t>
    </dgm:pt>
    <dgm:pt modelId="{E6C56F5E-31C2-4013-90AA-59D2743E689F}" type="sibTrans" cxnId="{CE869661-B15B-4E40-BD33-FBF60D467453}">
      <dgm:prSet/>
      <dgm:spPr/>
      <dgm:t>
        <a:bodyPr/>
        <a:lstStyle/>
        <a:p>
          <a:endParaRPr lang="sk-SK">
            <a:solidFill>
              <a:schemeClr val="tx1"/>
            </a:solidFill>
          </a:endParaRPr>
        </a:p>
      </dgm:t>
    </dgm:pt>
    <dgm:pt modelId="{4D47F733-BDA6-41A5-8BAF-585980047912}">
      <dgm:prSet phldrT="[Text]" custT="1"/>
      <dgm:spPr>
        <a:gradFill flip="none" rotWithShape="0">
          <a:gsLst>
            <a:gs pos="0">
              <a:schemeClr val="accent3">
                <a:hueOff val="5625132"/>
                <a:satOff val="-8440"/>
                <a:lumOff val="-1373"/>
                <a:tint val="66000"/>
                <a:satMod val="160000"/>
              </a:schemeClr>
            </a:gs>
            <a:gs pos="50000">
              <a:schemeClr val="accent3">
                <a:hueOff val="5625132"/>
                <a:satOff val="-8440"/>
                <a:lumOff val="-1373"/>
                <a:tint val="44500"/>
                <a:satMod val="160000"/>
              </a:schemeClr>
            </a:gs>
            <a:gs pos="100000">
              <a:schemeClr val="accent3">
                <a:hueOff val="5625132"/>
                <a:satOff val="-8440"/>
                <a:lumOff val="-1373"/>
                <a:tint val="23500"/>
                <a:satMod val="160000"/>
              </a:schemeClr>
            </a:gs>
          </a:gsLst>
          <a:lin ang="10800000" scaled="1"/>
          <a:tileRect/>
        </a:gradFill>
      </dgm:spPr>
      <dgm:t>
        <a:bodyPr/>
        <a:lstStyle/>
        <a:p>
          <a:r>
            <a:rPr lang="sk-SK" sz="1400" dirty="0">
              <a:solidFill>
                <a:schemeClr val="tx1"/>
              </a:solidFill>
            </a:rPr>
            <a:t>Strata rovnováhy systému </a:t>
          </a:r>
        </a:p>
      </dgm:t>
    </dgm:pt>
    <dgm:pt modelId="{30FD0693-0B4C-4701-98EA-668807E42813}" type="parTrans" cxnId="{F3F999DB-13C9-41B9-84A6-0B8B44F41536}">
      <dgm:prSet/>
      <dgm:spPr/>
      <dgm:t>
        <a:bodyPr/>
        <a:lstStyle/>
        <a:p>
          <a:endParaRPr lang="sk-SK">
            <a:solidFill>
              <a:schemeClr val="tx1"/>
            </a:solidFill>
          </a:endParaRPr>
        </a:p>
      </dgm:t>
    </dgm:pt>
    <dgm:pt modelId="{D536A138-B86D-46C1-B1BE-E42E02DA3793}" type="sibTrans" cxnId="{F3F999DB-13C9-41B9-84A6-0B8B44F41536}">
      <dgm:prSet/>
      <dgm:spPr/>
      <dgm:t>
        <a:bodyPr/>
        <a:lstStyle/>
        <a:p>
          <a:endParaRPr lang="sk-SK">
            <a:solidFill>
              <a:schemeClr val="tx1"/>
            </a:solidFill>
          </a:endParaRPr>
        </a:p>
      </dgm:t>
    </dgm:pt>
    <dgm:pt modelId="{41FC5141-AFE5-4DB8-831E-F95AAD05EF28}">
      <dgm:prSet phldrT="[Text]" custT="1"/>
      <dgm:spPr>
        <a:gradFill flip="none" rotWithShape="0">
          <a:gsLst>
            <a:gs pos="0">
              <a:schemeClr val="accent3">
                <a:hueOff val="11250264"/>
                <a:satOff val="-16880"/>
                <a:lumOff val="-2745"/>
                <a:tint val="66000"/>
                <a:satMod val="160000"/>
              </a:schemeClr>
            </a:gs>
            <a:gs pos="50000">
              <a:schemeClr val="accent3">
                <a:hueOff val="11250264"/>
                <a:satOff val="-16880"/>
                <a:lumOff val="-2745"/>
                <a:tint val="44500"/>
                <a:satMod val="160000"/>
              </a:schemeClr>
            </a:gs>
            <a:gs pos="100000">
              <a:schemeClr val="accent3">
                <a:hueOff val="11250264"/>
                <a:satOff val="-16880"/>
                <a:lumOff val="-2745"/>
                <a:tint val="23500"/>
                <a:satMod val="160000"/>
              </a:schemeClr>
            </a:gs>
          </a:gsLst>
          <a:lin ang="10800000" scaled="1"/>
          <a:tileRect/>
        </a:gradFill>
      </dgm:spPr>
      <dgm:t>
        <a:bodyPr/>
        <a:lstStyle/>
        <a:p>
          <a:r>
            <a:rPr lang="sk-SK" sz="1400" dirty="0">
              <a:solidFill>
                <a:schemeClr val="tx1"/>
              </a:solidFill>
            </a:rPr>
            <a:t>Vznik nežiaduceho negatívneho javu</a:t>
          </a:r>
        </a:p>
      </dgm:t>
    </dgm:pt>
    <dgm:pt modelId="{EAE5CD66-6F58-4E8C-8259-1894A417576E}" type="parTrans" cxnId="{97761BB5-9D3C-4D75-A613-149004CF8FFF}">
      <dgm:prSet/>
      <dgm:spPr/>
      <dgm:t>
        <a:bodyPr/>
        <a:lstStyle/>
        <a:p>
          <a:endParaRPr lang="sk-SK">
            <a:solidFill>
              <a:schemeClr val="tx1"/>
            </a:solidFill>
          </a:endParaRPr>
        </a:p>
      </dgm:t>
    </dgm:pt>
    <dgm:pt modelId="{ADEAA47C-D298-4EAC-8DA8-D2839661CD01}" type="sibTrans" cxnId="{97761BB5-9D3C-4D75-A613-149004CF8FFF}">
      <dgm:prSet/>
      <dgm:spPr/>
      <dgm:t>
        <a:bodyPr/>
        <a:lstStyle/>
        <a:p>
          <a:endParaRPr lang="sk-SK">
            <a:solidFill>
              <a:schemeClr val="tx1"/>
            </a:solidFill>
          </a:endParaRPr>
        </a:p>
      </dgm:t>
    </dgm:pt>
    <dgm:pt modelId="{68C2D7DA-AB7C-41C5-8951-F569D4F137FD}" type="pres">
      <dgm:prSet presAssocID="{429E6CCE-EFD7-4702-810B-602E31C64EFF}" presName="Name0" presStyleCnt="0">
        <dgm:presLayoutVars>
          <dgm:dir/>
          <dgm:animLvl val="lvl"/>
          <dgm:resizeHandles val="exact"/>
        </dgm:presLayoutVars>
      </dgm:prSet>
      <dgm:spPr/>
    </dgm:pt>
    <dgm:pt modelId="{4B6326C9-9E9A-4861-A9DF-2CF2AC893CE2}" type="pres">
      <dgm:prSet presAssocID="{C8FD3800-6D0E-4973-9E55-B1829B67EF71}" presName="parTxOnly" presStyleLbl="node1" presStyleIdx="0" presStyleCnt="3" custScaleY="100058">
        <dgm:presLayoutVars>
          <dgm:chMax val="0"/>
          <dgm:chPref val="0"/>
          <dgm:bulletEnabled val="1"/>
        </dgm:presLayoutVars>
      </dgm:prSet>
      <dgm:spPr/>
    </dgm:pt>
    <dgm:pt modelId="{59912381-B186-4DBC-92A4-A49CB4D55677}" type="pres">
      <dgm:prSet presAssocID="{E6C56F5E-31C2-4013-90AA-59D2743E689F}" presName="parTxOnlySpace" presStyleCnt="0"/>
      <dgm:spPr/>
    </dgm:pt>
    <dgm:pt modelId="{CC729F91-5071-4A92-A20E-3C60E8B1A953}" type="pres">
      <dgm:prSet presAssocID="{4D47F733-BDA6-41A5-8BAF-585980047912}" presName="parTxOnly" presStyleLbl="node1" presStyleIdx="1" presStyleCnt="3" custLinFactNeighborX="22784" custLinFactNeighborY="-29">
        <dgm:presLayoutVars>
          <dgm:chMax val="0"/>
          <dgm:chPref val="0"/>
          <dgm:bulletEnabled val="1"/>
        </dgm:presLayoutVars>
      </dgm:prSet>
      <dgm:spPr/>
    </dgm:pt>
    <dgm:pt modelId="{9687B47E-7FB6-4305-B5CC-CF30627BA553}" type="pres">
      <dgm:prSet presAssocID="{D536A138-B86D-46C1-B1BE-E42E02DA3793}" presName="parTxOnlySpace" presStyleCnt="0"/>
      <dgm:spPr/>
    </dgm:pt>
    <dgm:pt modelId="{C71F92EF-317D-4F4B-9586-7862F6CF02D0}" type="pres">
      <dgm:prSet presAssocID="{41FC5141-AFE5-4DB8-831E-F95AAD05EF28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1858962E-3965-4C38-A659-E3E2C5C053E2}" type="presOf" srcId="{41FC5141-AFE5-4DB8-831E-F95AAD05EF28}" destId="{C71F92EF-317D-4F4B-9586-7862F6CF02D0}" srcOrd="0" destOrd="0" presId="urn:microsoft.com/office/officeart/2005/8/layout/chevron1"/>
    <dgm:cxn modelId="{8DFA5D3D-A840-4682-AB82-CFD8CC1C5D76}" type="presOf" srcId="{C8FD3800-6D0E-4973-9E55-B1829B67EF71}" destId="{4B6326C9-9E9A-4861-A9DF-2CF2AC893CE2}" srcOrd="0" destOrd="0" presId="urn:microsoft.com/office/officeart/2005/8/layout/chevron1"/>
    <dgm:cxn modelId="{CE869661-B15B-4E40-BD33-FBF60D467453}" srcId="{429E6CCE-EFD7-4702-810B-602E31C64EFF}" destId="{C8FD3800-6D0E-4973-9E55-B1829B67EF71}" srcOrd="0" destOrd="0" parTransId="{23C8CD3E-C1A9-44C6-AB6C-33895CB1D65F}" sibTransId="{E6C56F5E-31C2-4013-90AA-59D2743E689F}"/>
    <dgm:cxn modelId="{8D3B194A-23D8-4990-B92C-FF8E5A2A3F01}" type="presOf" srcId="{429E6CCE-EFD7-4702-810B-602E31C64EFF}" destId="{68C2D7DA-AB7C-41C5-8951-F569D4F137FD}" srcOrd="0" destOrd="0" presId="urn:microsoft.com/office/officeart/2005/8/layout/chevron1"/>
    <dgm:cxn modelId="{97761BB5-9D3C-4D75-A613-149004CF8FFF}" srcId="{429E6CCE-EFD7-4702-810B-602E31C64EFF}" destId="{41FC5141-AFE5-4DB8-831E-F95AAD05EF28}" srcOrd="2" destOrd="0" parTransId="{EAE5CD66-6F58-4E8C-8259-1894A417576E}" sibTransId="{ADEAA47C-D298-4EAC-8DA8-D2839661CD01}"/>
    <dgm:cxn modelId="{F3F999DB-13C9-41B9-84A6-0B8B44F41536}" srcId="{429E6CCE-EFD7-4702-810B-602E31C64EFF}" destId="{4D47F733-BDA6-41A5-8BAF-585980047912}" srcOrd="1" destOrd="0" parTransId="{30FD0693-0B4C-4701-98EA-668807E42813}" sibTransId="{D536A138-B86D-46C1-B1BE-E42E02DA3793}"/>
    <dgm:cxn modelId="{A7495AE7-E162-4BCA-935D-97A666383F80}" type="presOf" srcId="{4D47F733-BDA6-41A5-8BAF-585980047912}" destId="{CC729F91-5071-4A92-A20E-3C60E8B1A953}" srcOrd="0" destOrd="0" presId="urn:microsoft.com/office/officeart/2005/8/layout/chevron1"/>
    <dgm:cxn modelId="{D9956DBE-7ADB-4AB9-A6CE-3BD4A2218238}" type="presParOf" srcId="{68C2D7DA-AB7C-41C5-8951-F569D4F137FD}" destId="{4B6326C9-9E9A-4861-A9DF-2CF2AC893CE2}" srcOrd="0" destOrd="0" presId="urn:microsoft.com/office/officeart/2005/8/layout/chevron1"/>
    <dgm:cxn modelId="{B7DCBF20-1905-479C-BBD6-E85B6B20B032}" type="presParOf" srcId="{68C2D7DA-AB7C-41C5-8951-F569D4F137FD}" destId="{59912381-B186-4DBC-92A4-A49CB4D55677}" srcOrd="1" destOrd="0" presId="urn:microsoft.com/office/officeart/2005/8/layout/chevron1"/>
    <dgm:cxn modelId="{BB262EC5-7D98-4358-8D75-47C468A76644}" type="presParOf" srcId="{68C2D7DA-AB7C-41C5-8951-F569D4F137FD}" destId="{CC729F91-5071-4A92-A20E-3C60E8B1A953}" srcOrd="2" destOrd="0" presId="urn:microsoft.com/office/officeart/2005/8/layout/chevron1"/>
    <dgm:cxn modelId="{05681AA1-62DC-4E8B-80DA-5718C3605BB2}" type="presParOf" srcId="{68C2D7DA-AB7C-41C5-8951-F569D4F137FD}" destId="{9687B47E-7FB6-4305-B5CC-CF30627BA553}" srcOrd="3" destOrd="0" presId="urn:microsoft.com/office/officeart/2005/8/layout/chevron1"/>
    <dgm:cxn modelId="{04C515F9-9CFF-4487-9BD1-B70D0E1F4201}" type="presParOf" srcId="{68C2D7DA-AB7C-41C5-8951-F569D4F137FD}" destId="{C71F92EF-317D-4F4B-9586-7862F6CF02D0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ED65AF-6679-4FB0-9CAD-A1E2696D1921}" type="doc">
      <dgm:prSet loTypeId="urn:microsoft.com/office/officeart/2005/8/layout/hierarchy2" loCatId="hierarchy" qsTypeId="urn:microsoft.com/office/officeart/2005/8/quickstyle/3d2" qsCatId="3D" csTypeId="urn:microsoft.com/office/officeart/2005/8/colors/accent1_2#2" csCatId="accent1" phldr="1"/>
      <dgm:spPr/>
      <dgm:t>
        <a:bodyPr/>
        <a:lstStyle/>
        <a:p>
          <a:endParaRPr lang="sk-SK"/>
        </a:p>
      </dgm:t>
    </dgm:pt>
    <dgm:pt modelId="{FACC7038-9094-4B9D-A459-2B3DD7024BA4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sk-SK">
            <a:noFill/>
          </a:endParaRPr>
        </a:p>
      </dgm:t>
    </dgm:pt>
    <dgm:pt modelId="{30BDE515-C1AD-43EB-A0D1-FC9B6AE0AE56}" type="parTrans" cxnId="{9626136B-6B7E-4D67-8FEB-91ECA4CECF43}">
      <dgm:prSet/>
      <dgm:spPr/>
      <dgm:t>
        <a:bodyPr/>
        <a:lstStyle/>
        <a:p>
          <a:endParaRPr lang="sk-SK"/>
        </a:p>
      </dgm:t>
    </dgm:pt>
    <dgm:pt modelId="{17EA0F62-69F3-4C7D-86B1-82529502B3AE}" type="sibTrans" cxnId="{9626136B-6B7E-4D67-8FEB-91ECA4CECF43}">
      <dgm:prSet/>
      <dgm:spPr/>
      <dgm:t>
        <a:bodyPr/>
        <a:lstStyle/>
        <a:p>
          <a:endParaRPr lang="sk-SK"/>
        </a:p>
      </dgm:t>
    </dgm:pt>
    <dgm:pt modelId="{ED49B3F7-DC53-4469-8DAB-D305492A91E8}">
      <dgm:prSet phldrT="[Text]" custT="1"/>
      <dgm:spPr/>
      <dgm:t>
        <a:bodyPr/>
        <a:lstStyle/>
        <a:p>
          <a:r>
            <a:rPr lang="sk-SK" sz="1800" b="1" dirty="0">
              <a:solidFill>
                <a:schemeClr val="bg1"/>
              </a:solidFill>
            </a:rPr>
            <a:t>ÚDRŽBA</a:t>
          </a:r>
        </a:p>
      </dgm:t>
    </dgm:pt>
    <dgm:pt modelId="{D9C88AAB-7436-4E14-AB4D-AC6B7471A30E}" type="parTrans" cxnId="{23A01061-DCFE-4ADF-9D0C-836CFD5FBF9C}">
      <dgm:prSet/>
      <dgm:spPr/>
      <dgm:t>
        <a:bodyPr/>
        <a:lstStyle/>
        <a:p>
          <a:endParaRPr lang="sk-SK"/>
        </a:p>
      </dgm:t>
    </dgm:pt>
    <dgm:pt modelId="{E165A9F7-4147-4B2E-8F85-941A57D7F5A0}" type="sibTrans" cxnId="{23A01061-DCFE-4ADF-9D0C-836CFD5FBF9C}">
      <dgm:prSet/>
      <dgm:spPr/>
      <dgm:t>
        <a:bodyPr/>
        <a:lstStyle/>
        <a:p>
          <a:endParaRPr lang="sk-SK"/>
        </a:p>
      </dgm:t>
    </dgm:pt>
    <dgm:pt modelId="{0CFB6824-975B-4B8A-BF94-6B92E8F4158F}">
      <dgm:prSet phldrT="[Text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sk-SK">
            <a:noFill/>
          </a:endParaRPr>
        </a:p>
      </dgm:t>
    </dgm:pt>
    <dgm:pt modelId="{025E33CA-E2A2-489A-865F-00BE0C16BCA2}" type="parTrans" cxnId="{9617F05F-2B55-4B8C-A7E9-082EBC94A052}">
      <dgm:prSet/>
      <dgm:spPr/>
      <dgm:t>
        <a:bodyPr/>
        <a:lstStyle/>
        <a:p>
          <a:endParaRPr lang="sk-SK"/>
        </a:p>
      </dgm:t>
    </dgm:pt>
    <dgm:pt modelId="{D08C89D5-6354-465A-9B3E-D38AA6F8E425}" type="sibTrans" cxnId="{9617F05F-2B55-4B8C-A7E9-082EBC94A052}">
      <dgm:prSet/>
      <dgm:spPr/>
      <dgm:t>
        <a:bodyPr/>
        <a:lstStyle/>
        <a:p>
          <a:endParaRPr lang="sk-SK"/>
        </a:p>
      </dgm:t>
    </dgm:pt>
    <dgm:pt modelId="{E15FA64D-6E07-4058-8231-84C04E1F4A15}">
      <dgm:prSet phldrT="[Text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sk-SK">
            <a:noFill/>
          </a:endParaRPr>
        </a:p>
      </dgm:t>
    </dgm:pt>
    <dgm:pt modelId="{5E78C52F-B366-433D-ABCB-A861006EAA98}" type="parTrans" cxnId="{1C009614-0A87-4C64-B844-AA4ED42F225C}">
      <dgm:prSet/>
      <dgm:spPr/>
      <dgm:t>
        <a:bodyPr/>
        <a:lstStyle/>
        <a:p>
          <a:endParaRPr lang="sk-SK"/>
        </a:p>
      </dgm:t>
    </dgm:pt>
    <dgm:pt modelId="{5EA581E6-17FD-4ADA-972A-EAFBAC47C600}" type="sibTrans" cxnId="{1C009614-0A87-4C64-B844-AA4ED42F225C}">
      <dgm:prSet/>
      <dgm:spPr/>
      <dgm:t>
        <a:bodyPr/>
        <a:lstStyle/>
        <a:p>
          <a:endParaRPr lang="sk-SK"/>
        </a:p>
      </dgm:t>
    </dgm:pt>
    <dgm:pt modelId="{4E500F1A-A388-420B-9376-32605B5F1C80}">
      <dgm:prSet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sk-SK">
            <a:noFill/>
          </a:endParaRPr>
        </a:p>
      </dgm:t>
    </dgm:pt>
    <dgm:pt modelId="{90860E6E-E4BF-47D6-94C4-AE780DD3F5E3}" type="parTrans" cxnId="{000DED51-A90F-4F28-9175-D173ECCE1D45}">
      <dgm:prSet/>
      <dgm:spPr/>
      <dgm:t>
        <a:bodyPr/>
        <a:lstStyle/>
        <a:p>
          <a:endParaRPr lang="sk-SK"/>
        </a:p>
      </dgm:t>
    </dgm:pt>
    <dgm:pt modelId="{A02F6FAD-9B83-4825-96C7-9407E50CCAD1}" type="sibTrans" cxnId="{000DED51-A90F-4F28-9175-D173ECCE1D45}">
      <dgm:prSet/>
      <dgm:spPr/>
      <dgm:t>
        <a:bodyPr/>
        <a:lstStyle/>
        <a:p>
          <a:endParaRPr lang="sk-SK"/>
        </a:p>
      </dgm:t>
    </dgm:pt>
    <dgm:pt modelId="{01997F6A-E2C0-4AD7-96F9-1A0B109A6FD2}">
      <dgm:prSet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sk-SK">
            <a:noFill/>
          </a:endParaRPr>
        </a:p>
      </dgm:t>
    </dgm:pt>
    <dgm:pt modelId="{E8FACF05-8B48-4469-99D2-4026D67BC3B8}" type="parTrans" cxnId="{AD4DFC3A-97FD-47C1-83EA-8A5C59DE8B1D}">
      <dgm:prSet/>
      <dgm:spPr/>
      <dgm:t>
        <a:bodyPr/>
        <a:lstStyle/>
        <a:p>
          <a:endParaRPr lang="sk-SK"/>
        </a:p>
      </dgm:t>
    </dgm:pt>
    <dgm:pt modelId="{AAA59846-4471-4CA8-B92F-AD99AABC07F2}" type="sibTrans" cxnId="{AD4DFC3A-97FD-47C1-83EA-8A5C59DE8B1D}">
      <dgm:prSet/>
      <dgm:spPr/>
      <dgm:t>
        <a:bodyPr/>
        <a:lstStyle/>
        <a:p>
          <a:endParaRPr lang="sk-SK"/>
        </a:p>
      </dgm:t>
    </dgm:pt>
    <dgm:pt modelId="{EF241D97-78CE-4B84-A894-778CE1625C98}" type="pres">
      <dgm:prSet presAssocID="{63ED65AF-6679-4FB0-9CAD-A1E2696D192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482979D-4034-4A1A-AD3E-F0BF62D156E8}" type="pres">
      <dgm:prSet presAssocID="{01997F6A-E2C0-4AD7-96F9-1A0B109A6FD2}" presName="root1" presStyleCnt="0"/>
      <dgm:spPr/>
    </dgm:pt>
    <dgm:pt modelId="{847BD279-6E1A-49DC-985C-0167E20616DD}" type="pres">
      <dgm:prSet presAssocID="{01997F6A-E2C0-4AD7-96F9-1A0B109A6FD2}" presName="LevelOneTextNode" presStyleLbl="node0" presStyleIdx="0" presStyleCnt="3" custScaleX="91691" custScaleY="169502" custLinFactNeighborX="-18666" custLinFactNeighborY="2050">
        <dgm:presLayoutVars>
          <dgm:chPref val="3"/>
        </dgm:presLayoutVars>
      </dgm:prSet>
      <dgm:spPr/>
    </dgm:pt>
    <dgm:pt modelId="{60ABBC97-87B9-4105-A03F-7B9F5108B42C}" type="pres">
      <dgm:prSet presAssocID="{01997F6A-E2C0-4AD7-96F9-1A0B109A6FD2}" presName="level2hierChild" presStyleCnt="0"/>
      <dgm:spPr/>
    </dgm:pt>
    <dgm:pt modelId="{43FD1214-4FCC-4D4C-89F0-ECAFA99C9C32}" type="pres">
      <dgm:prSet presAssocID="{FACC7038-9094-4B9D-A459-2B3DD7024BA4}" presName="root1" presStyleCnt="0"/>
      <dgm:spPr/>
    </dgm:pt>
    <dgm:pt modelId="{D06BEE5D-3535-4A48-8382-25BE76E20240}" type="pres">
      <dgm:prSet presAssocID="{FACC7038-9094-4B9D-A459-2B3DD7024BA4}" presName="LevelOneTextNode" presStyleLbl="node0" presStyleIdx="1" presStyleCnt="3" custScaleX="60365" custScaleY="186206" custLinFactNeighborX="-18666" custLinFactNeighborY="-59">
        <dgm:presLayoutVars>
          <dgm:chPref val="3"/>
        </dgm:presLayoutVars>
      </dgm:prSet>
      <dgm:spPr/>
    </dgm:pt>
    <dgm:pt modelId="{8A477610-7816-4485-91C9-91133A85B91B}" type="pres">
      <dgm:prSet presAssocID="{FACC7038-9094-4B9D-A459-2B3DD7024BA4}" presName="level2hierChild" presStyleCnt="0"/>
      <dgm:spPr/>
    </dgm:pt>
    <dgm:pt modelId="{87152B24-1C43-42E3-8583-DC9B64156695}" type="pres">
      <dgm:prSet presAssocID="{D9C88AAB-7436-4E14-AB4D-AC6B7471A30E}" presName="conn2-1" presStyleLbl="parChTrans1D2" presStyleIdx="0" presStyleCnt="1"/>
      <dgm:spPr>
        <a:prstGeom prst="rightArrow">
          <a:avLst/>
        </a:prstGeom>
      </dgm:spPr>
    </dgm:pt>
    <dgm:pt modelId="{0134EF8F-DBDF-4816-8B50-FC6B158A1F70}" type="pres">
      <dgm:prSet presAssocID="{D9C88AAB-7436-4E14-AB4D-AC6B7471A30E}" presName="connTx" presStyleLbl="parChTrans1D2" presStyleIdx="0" presStyleCnt="1"/>
      <dgm:spPr/>
    </dgm:pt>
    <dgm:pt modelId="{8EB70170-80CC-4E5F-87F3-1D0C1A9C22AF}" type="pres">
      <dgm:prSet presAssocID="{ED49B3F7-DC53-4469-8DAB-D305492A91E8}" presName="root2" presStyleCnt="0"/>
      <dgm:spPr/>
    </dgm:pt>
    <dgm:pt modelId="{616B873A-68D3-4D1E-8503-C6B3B03B72FA}" type="pres">
      <dgm:prSet presAssocID="{ED49B3F7-DC53-4469-8DAB-D305492A91E8}" presName="LevelTwoTextNode" presStyleLbl="node2" presStyleIdx="0" presStyleCnt="1" custScaleX="155491" custLinFactNeighborX="-124">
        <dgm:presLayoutVars>
          <dgm:chPref val="3"/>
        </dgm:presLayoutVars>
      </dgm:prSet>
      <dgm:spPr/>
    </dgm:pt>
    <dgm:pt modelId="{6DC73152-B52D-46CE-9C9B-D3179F8AED8F}" type="pres">
      <dgm:prSet presAssocID="{ED49B3F7-DC53-4469-8DAB-D305492A91E8}" presName="level3hierChild" presStyleCnt="0"/>
      <dgm:spPr/>
    </dgm:pt>
    <dgm:pt modelId="{608F8E11-DAA0-42D1-8FEB-85E3F298DEA6}" type="pres">
      <dgm:prSet presAssocID="{025E33CA-E2A2-489A-865F-00BE0C16BCA2}" presName="conn2-1" presStyleLbl="parChTrans1D3" presStyleIdx="0" presStyleCnt="2"/>
      <dgm:spPr>
        <a:prstGeom prst="rightArrow">
          <a:avLst/>
        </a:prstGeom>
      </dgm:spPr>
    </dgm:pt>
    <dgm:pt modelId="{4F29EA70-8761-4318-AB5F-62C98ADC7589}" type="pres">
      <dgm:prSet presAssocID="{025E33CA-E2A2-489A-865F-00BE0C16BCA2}" presName="connTx" presStyleLbl="parChTrans1D3" presStyleIdx="0" presStyleCnt="2"/>
      <dgm:spPr/>
    </dgm:pt>
    <dgm:pt modelId="{D84EB5D7-BF2B-4CB7-966A-47BD407ADF51}" type="pres">
      <dgm:prSet presAssocID="{0CFB6824-975B-4B8A-BF94-6B92E8F4158F}" presName="root2" presStyleCnt="0"/>
      <dgm:spPr/>
    </dgm:pt>
    <dgm:pt modelId="{A7157A69-6148-4385-936D-47CE660378A4}" type="pres">
      <dgm:prSet presAssocID="{0CFB6824-975B-4B8A-BF94-6B92E8F4158F}" presName="LevelTwoTextNode" presStyleLbl="node3" presStyleIdx="0" presStyleCnt="2" custScaleX="112236" custScaleY="153815" custLinFactNeighborX="19403" custLinFactNeighborY="-46616">
        <dgm:presLayoutVars>
          <dgm:chPref val="3"/>
        </dgm:presLayoutVars>
      </dgm:prSet>
      <dgm:spPr/>
    </dgm:pt>
    <dgm:pt modelId="{747DF77E-DF06-4FB5-8917-84E82B128CCC}" type="pres">
      <dgm:prSet presAssocID="{0CFB6824-975B-4B8A-BF94-6B92E8F4158F}" presName="level3hierChild" presStyleCnt="0"/>
      <dgm:spPr/>
    </dgm:pt>
    <dgm:pt modelId="{BDE514BB-A638-42AC-B90D-1F5A5DCFB5BE}" type="pres">
      <dgm:prSet presAssocID="{5E78C52F-B366-433D-ABCB-A861006EAA98}" presName="conn2-1" presStyleLbl="parChTrans1D3" presStyleIdx="1" presStyleCnt="2"/>
      <dgm:spPr>
        <a:prstGeom prst="rightArrow">
          <a:avLst/>
        </a:prstGeom>
      </dgm:spPr>
    </dgm:pt>
    <dgm:pt modelId="{4319E447-9673-4CF8-868F-E671B1D9E24A}" type="pres">
      <dgm:prSet presAssocID="{5E78C52F-B366-433D-ABCB-A861006EAA98}" presName="connTx" presStyleLbl="parChTrans1D3" presStyleIdx="1" presStyleCnt="2"/>
      <dgm:spPr/>
    </dgm:pt>
    <dgm:pt modelId="{E77F7CBB-3F79-4B10-9F06-553BFA23BF53}" type="pres">
      <dgm:prSet presAssocID="{E15FA64D-6E07-4058-8231-84C04E1F4A15}" presName="root2" presStyleCnt="0"/>
      <dgm:spPr/>
    </dgm:pt>
    <dgm:pt modelId="{6592C5D6-AF68-4E74-A728-5835D6A9BAF5}" type="pres">
      <dgm:prSet presAssocID="{E15FA64D-6E07-4058-8231-84C04E1F4A15}" presName="LevelTwoTextNode" presStyleLbl="node3" presStyleIdx="1" presStyleCnt="2" custScaleX="114216" custScaleY="203748" custLinFactNeighborX="19807" custLinFactNeighborY="30725">
        <dgm:presLayoutVars>
          <dgm:chPref val="3"/>
        </dgm:presLayoutVars>
      </dgm:prSet>
      <dgm:spPr/>
    </dgm:pt>
    <dgm:pt modelId="{15D93AAE-3459-43ED-A491-24B6249A057A}" type="pres">
      <dgm:prSet presAssocID="{E15FA64D-6E07-4058-8231-84C04E1F4A15}" presName="level3hierChild" presStyleCnt="0"/>
      <dgm:spPr/>
    </dgm:pt>
    <dgm:pt modelId="{85FC887B-B448-488C-B891-CC7AFD709166}" type="pres">
      <dgm:prSet presAssocID="{4E500F1A-A388-420B-9376-32605B5F1C80}" presName="root1" presStyleCnt="0"/>
      <dgm:spPr/>
    </dgm:pt>
    <dgm:pt modelId="{59B3A594-0DAF-4665-9C36-EC1D3524092A}" type="pres">
      <dgm:prSet presAssocID="{4E500F1A-A388-420B-9376-32605B5F1C80}" presName="LevelOneTextNode" presStyleLbl="node0" presStyleIdx="2" presStyleCnt="3" custScaleX="69686" custScaleY="182921" custLinFactNeighborX="-18183" custLinFactNeighborY="408">
        <dgm:presLayoutVars>
          <dgm:chPref val="3"/>
        </dgm:presLayoutVars>
      </dgm:prSet>
      <dgm:spPr/>
    </dgm:pt>
    <dgm:pt modelId="{293096E4-27B2-4B74-BD71-33C0AA534F20}" type="pres">
      <dgm:prSet presAssocID="{4E500F1A-A388-420B-9376-32605B5F1C80}" presName="level2hierChild" presStyleCnt="0"/>
      <dgm:spPr/>
    </dgm:pt>
  </dgm:ptLst>
  <dgm:cxnLst>
    <dgm:cxn modelId="{1C009614-0A87-4C64-B844-AA4ED42F225C}" srcId="{ED49B3F7-DC53-4469-8DAB-D305492A91E8}" destId="{E15FA64D-6E07-4058-8231-84C04E1F4A15}" srcOrd="1" destOrd="0" parTransId="{5E78C52F-B366-433D-ABCB-A861006EAA98}" sibTransId="{5EA581E6-17FD-4ADA-972A-EAFBAC47C600}"/>
    <dgm:cxn modelId="{8B25372E-C9F0-4CFD-ACDB-585EB7CD9819}" type="presOf" srcId="{ED49B3F7-DC53-4469-8DAB-D305492A91E8}" destId="{616B873A-68D3-4D1E-8503-C6B3B03B72FA}" srcOrd="0" destOrd="0" presId="urn:microsoft.com/office/officeart/2005/8/layout/hierarchy2"/>
    <dgm:cxn modelId="{AD4DFC3A-97FD-47C1-83EA-8A5C59DE8B1D}" srcId="{63ED65AF-6679-4FB0-9CAD-A1E2696D1921}" destId="{01997F6A-E2C0-4AD7-96F9-1A0B109A6FD2}" srcOrd="0" destOrd="0" parTransId="{E8FACF05-8B48-4469-99D2-4026D67BC3B8}" sibTransId="{AAA59846-4471-4CA8-B92F-AD99AABC07F2}"/>
    <dgm:cxn modelId="{9617F05F-2B55-4B8C-A7E9-082EBC94A052}" srcId="{ED49B3F7-DC53-4469-8DAB-D305492A91E8}" destId="{0CFB6824-975B-4B8A-BF94-6B92E8F4158F}" srcOrd="0" destOrd="0" parTransId="{025E33CA-E2A2-489A-865F-00BE0C16BCA2}" sibTransId="{D08C89D5-6354-465A-9B3E-D38AA6F8E425}"/>
    <dgm:cxn modelId="{23A01061-DCFE-4ADF-9D0C-836CFD5FBF9C}" srcId="{FACC7038-9094-4B9D-A459-2B3DD7024BA4}" destId="{ED49B3F7-DC53-4469-8DAB-D305492A91E8}" srcOrd="0" destOrd="0" parTransId="{D9C88AAB-7436-4E14-AB4D-AC6B7471A30E}" sibTransId="{E165A9F7-4147-4B2E-8F85-941A57D7F5A0}"/>
    <dgm:cxn modelId="{290B3947-38EB-4572-A52C-5F42724E26B9}" type="presOf" srcId="{01997F6A-E2C0-4AD7-96F9-1A0B109A6FD2}" destId="{847BD279-6E1A-49DC-985C-0167E20616DD}" srcOrd="0" destOrd="0" presId="urn:microsoft.com/office/officeart/2005/8/layout/hierarchy2"/>
    <dgm:cxn modelId="{9626136B-6B7E-4D67-8FEB-91ECA4CECF43}" srcId="{63ED65AF-6679-4FB0-9CAD-A1E2696D1921}" destId="{FACC7038-9094-4B9D-A459-2B3DD7024BA4}" srcOrd="1" destOrd="0" parTransId="{30BDE515-C1AD-43EB-A0D1-FC9B6AE0AE56}" sibTransId="{17EA0F62-69F3-4C7D-86B1-82529502B3AE}"/>
    <dgm:cxn modelId="{8DED2F4E-D819-4853-9D6E-D7578849E791}" type="presOf" srcId="{D9C88AAB-7436-4E14-AB4D-AC6B7471A30E}" destId="{0134EF8F-DBDF-4816-8B50-FC6B158A1F70}" srcOrd="1" destOrd="0" presId="urn:microsoft.com/office/officeart/2005/8/layout/hierarchy2"/>
    <dgm:cxn modelId="{8ED95A71-2B90-463F-B795-EB2C12413125}" type="presOf" srcId="{4E500F1A-A388-420B-9376-32605B5F1C80}" destId="{59B3A594-0DAF-4665-9C36-EC1D3524092A}" srcOrd="0" destOrd="0" presId="urn:microsoft.com/office/officeart/2005/8/layout/hierarchy2"/>
    <dgm:cxn modelId="{000DED51-A90F-4F28-9175-D173ECCE1D45}" srcId="{63ED65AF-6679-4FB0-9CAD-A1E2696D1921}" destId="{4E500F1A-A388-420B-9376-32605B5F1C80}" srcOrd="2" destOrd="0" parTransId="{90860E6E-E4BF-47D6-94C4-AE780DD3F5E3}" sibTransId="{A02F6FAD-9B83-4825-96C7-9407E50CCAD1}"/>
    <dgm:cxn modelId="{9516818F-B8F8-4F79-B2F2-1F4AEE1DCA3E}" type="presOf" srcId="{E15FA64D-6E07-4058-8231-84C04E1F4A15}" destId="{6592C5D6-AF68-4E74-A728-5835D6A9BAF5}" srcOrd="0" destOrd="0" presId="urn:microsoft.com/office/officeart/2005/8/layout/hierarchy2"/>
    <dgm:cxn modelId="{7455CE99-D3F3-4696-9793-DA96AEC08779}" type="presOf" srcId="{D9C88AAB-7436-4E14-AB4D-AC6B7471A30E}" destId="{87152B24-1C43-42E3-8583-DC9B64156695}" srcOrd="0" destOrd="0" presId="urn:microsoft.com/office/officeart/2005/8/layout/hierarchy2"/>
    <dgm:cxn modelId="{0608AA9B-7A4B-4AC4-A193-CA6BE04D9B46}" type="presOf" srcId="{0CFB6824-975B-4B8A-BF94-6B92E8F4158F}" destId="{A7157A69-6148-4385-936D-47CE660378A4}" srcOrd="0" destOrd="0" presId="urn:microsoft.com/office/officeart/2005/8/layout/hierarchy2"/>
    <dgm:cxn modelId="{613CC0A1-16B1-4D85-A7AE-AECE847560EA}" type="presOf" srcId="{5E78C52F-B366-433D-ABCB-A861006EAA98}" destId="{4319E447-9673-4CF8-868F-E671B1D9E24A}" srcOrd="1" destOrd="0" presId="urn:microsoft.com/office/officeart/2005/8/layout/hierarchy2"/>
    <dgm:cxn modelId="{E23B8BC1-33B3-4748-A39D-440A87641438}" type="presOf" srcId="{63ED65AF-6679-4FB0-9CAD-A1E2696D1921}" destId="{EF241D97-78CE-4B84-A894-778CE1625C98}" srcOrd="0" destOrd="0" presId="urn:microsoft.com/office/officeart/2005/8/layout/hierarchy2"/>
    <dgm:cxn modelId="{DCCC5DD8-3BB4-4266-B9BD-7125D370CB78}" type="presOf" srcId="{FACC7038-9094-4B9D-A459-2B3DD7024BA4}" destId="{D06BEE5D-3535-4A48-8382-25BE76E20240}" srcOrd="0" destOrd="0" presId="urn:microsoft.com/office/officeart/2005/8/layout/hierarchy2"/>
    <dgm:cxn modelId="{72F057E0-3BEA-4183-AADA-6539BC0B0D78}" type="presOf" srcId="{025E33CA-E2A2-489A-865F-00BE0C16BCA2}" destId="{4F29EA70-8761-4318-AB5F-62C98ADC7589}" srcOrd="1" destOrd="0" presId="urn:microsoft.com/office/officeart/2005/8/layout/hierarchy2"/>
    <dgm:cxn modelId="{3EAF69F0-AAED-41AF-8CBE-CDD236D649A7}" type="presOf" srcId="{5E78C52F-B366-433D-ABCB-A861006EAA98}" destId="{BDE514BB-A638-42AC-B90D-1F5A5DCFB5BE}" srcOrd="0" destOrd="0" presId="urn:microsoft.com/office/officeart/2005/8/layout/hierarchy2"/>
    <dgm:cxn modelId="{C77245F6-3C08-4CF9-A387-56A2C341D361}" type="presOf" srcId="{025E33CA-E2A2-489A-865F-00BE0C16BCA2}" destId="{608F8E11-DAA0-42D1-8FEB-85E3F298DEA6}" srcOrd="0" destOrd="0" presId="urn:microsoft.com/office/officeart/2005/8/layout/hierarchy2"/>
    <dgm:cxn modelId="{7ABE2C57-A36A-486D-93D2-2ACFC4356409}" type="presParOf" srcId="{EF241D97-78CE-4B84-A894-778CE1625C98}" destId="{D482979D-4034-4A1A-AD3E-F0BF62D156E8}" srcOrd="0" destOrd="0" presId="urn:microsoft.com/office/officeart/2005/8/layout/hierarchy2"/>
    <dgm:cxn modelId="{4B3BADBE-D210-4C83-9D45-42E5FB337F30}" type="presParOf" srcId="{D482979D-4034-4A1A-AD3E-F0BF62D156E8}" destId="{847BD279-6E1A-49DC-985C-0167E20616DD}" srcOrd="0" destOrd="0" presId="urn:microsoft.com/office/officeart/2005/8/layout/hierarchy2"/>
    <dgm:cxn modelId="{103534FD-D901-4E44-9E46-F6A96C9CB00C}" type="presParOf" srcId="{D482979D-4034-4A1A-AD3E-F0BF62D156E8}" destId="{60ABBC97-87B9-4105-A03F-7B9F5108B42C}" srcOrd="1" destOrd="0" presId="urn:microsoft.com/office/officeart/2005/8/layout/hierarchy2"/>
    <dgm:cxn modelId="{DACE600D-F88D-454E-B538-C0DD3A683C53}" type="presParOf" srcId="{EF241D97-78CE-4B84-A894-778CE1625C98}" destId="{43FD1214-4FCC-4D4C-89F0-ECAFA99C9C32}" srcOrd="1" destOrd="0" presId="urn:microsoft.com/office/officeart/2005/8/layout/hierarchy2"/>
    <dgm:cxn modelId="{3D487BE4-312F-43F7-B5EE-6EF73EF04E0D}" type="presParOf" srcId="{43FD1214-4FCC-4D4C-89F0-ECAFA99C9C32}" destId="{D06BEE5D-3535-4A48-8382-25BE76E20240}" srcOrd="0" destOrd="0" presId="urn:microsoft.com/office/officeart/2005/8/layout/hierarchy2"/>
    <dgm:cxn modelId="{2559FB33-52FB-4A13-AEE4-274064A8BDC5}" type="presParOf" srcId="{43FD1214-4FCC-4D4C-89F0-ECAFA99C9C32}" destId="{8A477610-7816-4485-91C9-91133A85B91B}" srcOrd="1" destOrd="0" presId="urn:microsoft.com/office/officeart/2005/8/layout/hierarchy2"/>
    <dgm:cxn modelId="{A7683BE7-F838-4CC8-99D3-3C4543A5DF72}" type="presParOf" srcId="{8A477610-7816-4485-91C9-91133A85B91B}" destId="{87152B24-1C43-42E3-8583-DC9B64156695}" srcOrd="0" destOrd="0" presId="urn:microsoft.com/office/officeart/2005/8/layout/hierarchy2"/>
    <dgm:cxn modelId="{F8454583-5875-4FF1-BDD3-AE09A20ECA4B}" type="presParOf" srcId="{87152B24-1C43-42E3-8583-DC9B64156695}" destId="{0134EF8F-DBDF-4816-8B50-FC6B158A1F70}" srcOrd="0" destOrd="0" presId="urn:microsoft.com/office/officeart/2005/8/layout/hierarchy2"/>
    <dgm:cxn modelId="{1EB7029A-7BC2-4F7E-B990-FB24F28EA6A4}" type="presParOf" srcId="{8A477610-7816-4485-91C9-91133A85B91B}" destId="{8EB70170-80CC-4E5F-87F3-1D0C1A9C22AF}" srcOrd="1" destOrd="0" presId="urn:microsoft.com/office/officeart/2005/8/layout/hierarchy2"/>
    <dgm:cxn modelId="{CEE0EFF2-0A39-4381-85F8-4E1D88609F78}" type="presParOf" srcId="{8EB70170-80CC-4E5F-87F3-1D0C1A9C22AF}" destId="{616B873A-68D3-4D1E-8503-C6B3B03B72FA}" srcOrd="0" destOrd="0" presId="urn:microsoft.com/office/officeart/2005/8/layout/hierarchy2"/>
    <dgm:cxn modelId="{26A0DE1D-0701-44A1-93A0-B5B4C3008111}" type="presParOf" srcId="{8EB70170-80CC-4E5F-87F3-1D0C1A9C22AF}" destId="{6DC73152-B52D-46CE-9C9B-D3179F8AED8F}" srcOrd="1" destOrd="0" presId="urn:microsoft.com/office/officeart/2005/8/layout/hierarchy2"/>
    <dgm:cxn modelId="{05C86168-2536-411D-8782-8136A96FAD9D}" type="presParOf" srcId="{6DC73152-B52D-46CE-9C9B-D3179F8AED8F}" destId="{608F8E11-DAA0-42D1-8FEB-85E3F298DEA6}" srcOrd="0" destOrd="0" presId="urn:microsoft.com/office/officeart/2005/8/layout/hierarchy2"/>
    <dgm:cxn modelId="{FA6B27CA-C042-4A02-8657-6415AB1D8085}" type="presParOf" srcId="{608F8E11-DAA0-42D1-8FEB-85E3F298DEA6}" destId="{4F29EA70-8761-4318-AB5F-62C98ADC7589}" srcOrd="0" destOrd="0" presId="urn:microsoft.com/office/officeart/2005/8/layout/hierarchy2"/>
    <dgm:cxn modelId="{1FF2B63A-ED3E-4534-8B7F-CBBE7FA56AC6}" type="presParOf" srcId="{6DC73152-B52D-46CE-9C9B-D3179F8AED8F}" destId="{D84EB5D7-BF2B-4CB7-966A-47BD407ADF51}" srcOrd="1" destOrd="0" presId="urn:microsoft.com/office/officeart/2005/8/layout/hierarchy2"/>
    <dgm:cxn modelId="{9E73CBFC-02D7-4A63-8E57-1C2C366C08B4}" type="presParOf" srcId="{D84EB5D7-BF2B-4CB7-966A-47BD407ADF51}" destId="{A7157A69-6148-4385-936D-47CE660378A4}" srcOrd="0" destOrd="0" presId="urn:microsoft.com/office/officeart/2005/8/layout/hierarchy2"/>
    <dgm:cxn modelId="{8BFEB45A-E5AE-4ECE-9402-68D9DC79833F}" type="presParOf" srcId="{D84EB5D7-BF2B-4CB7-966A-47BD407ADF51}" destId="{747DF77E-DF06-4FB5-8917-84E82B128CCC}" srcOrd="1" destOrd="0" presId="urn:microsoft.com/office/officeart/2005/8/layout/hierarchy2"/>
    <dgm:cxn modelId="{2B2AC5BD-08B4-45B9-963D-C6BFC7CED5C3}" type="presParOf" srcId="{6DC73152-B52D-46CE-9C9B-D3179F8AED8F}" destId="{BDE514BB-A638-42AC-B90D-1F5A5DCFB5BE}" srcOrd="2" destOrd="0" presId="urn:microsoft.com/office/officeart/2005/8/layout/hierarchy2"/>
    <dgm:cxn modelId="{A4FE56D0-D608-4F76-A74B-D0BF1D5DD92C}" type="presParOf" srcId="{BDE514BB-A638-42AC-B90D-1F5A5DCFB5BE}" destId="{4319E447-9673-4CF8-868F-E671B1D9E24A}" srcOrd="0" destOrd="0" presId="urn:microsoft.com/office/officeart/2005/8/layout/hierarchy2"/>
    <dgm:cxn modelId="{0BB75E45-ADED-42EE-A19E-86236729E64B}" type="presParOf" srcId="{6DC73152-B52D-46CE-9C9B-D3179F8AED8F}" destId="{E77F7CBB-3F79-4B10-9F06-553BFA23BF53}" srcOrd="3" destOrd="0" presId="urn:microsoft.com/office/officeart/2005/8/layout/hierarchy2"/>
    <dgm:cxn modelId="{48B61A79-AA9D-48D1-BC55-4702EF26A8C2}" type="presParOf" srcId="{E77F7CBB-3F79-4B10-9F06-553BFA23BF53}" destId="{6592C5D6-AF68-4E74-A728-5835D6A9BAF5}" srcOrd="0" destOrd="0" presId="urn:microsoft.com/office/officeart/2005/8/layout/hierarchy2"/>
    <dgm:cxn modelId="{7F6BFF3E-14AA-4798-8089-365113E78E76}" type="presParOf" srcId="{E77F7CBB-3F79-4B10-9F06-553BFA23BF53}" destId="{15D93AAE-3459-43ED-A491-24B6249A057A}" srcOrd="1" destOrd="0" presId="urn:microsoft.com/office/officeart/2005/8/layout/hierarchy2"/>
    <dgm:cxn modelId="{EBBCBF73-5F48-430B-B2C1-D45547F4FF7D}" type="presParOf" srcId="{EF241D97-78CE-4B84-A894-778CE1625C98}" destId="{85FC887B-B448-488C-B891-CC7AFD709166}" srcOrd="2" destOrd="0" presId="urn:microsoft.com/office/officeart/2005/8/layout/hierarchy2"/>
    <dgm:cxn modelId="{5BEC04E7-59E4-488E-A706-261FC015DF25}" type="presParOf" srcId="{85FC887B-B448-488C-B891-CC7AFD709166}" destId="{59B3A594-0DAF-4665-9C36-EC1D3524092A}" srcOrd="0" destOrd="0" presId="urn:microsoft.com/office/officeart/2005/8/layout/hierarchy2"/>
    <dgm:cxn modelId="{5522B5F2-2705-4BBD-B172-CA3774E7D4AF}" type="presParOf" srcId="{85FC887B-B448-488C-B891-CC7AFD709166}" destId="{293096E4-27B2-4B74-BD71-33C0AA534F2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6326C9-9E9A-4861-A9DF-2CF2AC893CE2}">
      <dsp:nvSpPr>
        <dsp:cNvPr id="0" name=""/>
        <dsp:cNvSpPr/>
      </dsp:nvSpPr>
      <dsp:spPr>
        <a:xfrm>
          <a:off x="1904" y="1143010"/>
          <a:ext cx="2320374" cy="928688"/>
        </a:xfrm>
        <a:prstGeom prst="chevron">
          <a:avLst/>
        </a:prstGeom>
        <a:gradFill flip="none" rotWithShape="0">
          <a:gsLst>
            <a:gs pos="0">
              <a:schemeClr val="accent3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3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108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400" kern="1200" dirty="0">
              <a:solidFill>
                <a:schemeClr val="tx1"/>
              </a:solidFill>
            </a:rPr>
            <a:t>Zanedbanie jednej zo zložiek systému človek – stroj – prostredie </a:t>
          </a:r>
        </a:p>
      </dsp:txBody>
      <dsp:txXfrm>
        <a:off x="466248" y="1143010"/>
        <a:ext cx="1391686" cy="928688"/>
      </dsp:txXfrm>
    </dsp:sp>
    <dsp:sp modelId="{CC729F91-5071-4A92-A20E-3C60E8B1A953}">
      <dsp:nvSpPr>
        <dsp:cNvPr id="0" name=""/>
        <dsp:cNvSpPr/>
      </dsp:nvSpPr>
      <dsp:spPr>
        <a:xfrm>
          <a:off x="2143109" y="1143010"/>
          <a:ext cx="2320374" cy="928149"/>
        </a:xfrm>
        <a:prstGeom prst="chevron">
          <a:avLst/>
        </a:prstGeom>
        <a:gradFill flip="none" rotWithShape="0">
          <a:gsLst>
            <a:gs pos="0">
              <a:schemeClr val="accent3">
                <a:hueOff val="5625132"/>
                <a:satOff val="-8440"/>
                <a:lumOff val="-1373"/>
                <a:tint val="66000"/>
                <a:satMod val="160000"/>
              </a:schemeClr>
            </a:gs>
            <a:gs pos="50000">
              <a:schemeClr val="accent3">
                <a:hueOff val="5625132"/>
                <a:satOff val="-8440"/>
                <a:lumOff val="-1373"/>
                <a:tint val="44500"/>
                <a:satMod val="160000"/>
              </a:schemeClr>
            </a:gs>
            <a:gs pos="100000">
              <a:schemeClr val="accent3">
                <a:hueOff val="5625132"/>
                <a:satOff val="-8440"/>
                <a:lumOff val="-1373"/>
                <a:tint val="23500"/>
                <a:satMod val="160000"/>
              </a:schemeClr>
            </a:gs>
          </a:gsLst>
          <a:lin ang="108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400" kern="1200" dirty="0">
              <a:solidFill>
                <a:schemeClr val="tx1"/>
              </a:solidFill>
            </a:rPr>
            <a:t>Strata rovnováhy systému </a:t>
          </a:r>
        </a:p>
      </dsp:txBody>
      <dsp:txXfrm>
        <a:off x="2607184" y="1143010"/>
        <a:ext cx="1392225" cy="928149"/>
      </dsp:txXfrm>
    </dsp:sp>
    <dsp:sp modelId="{C71F92EF-317D-4F4B-9586-7862F6CF02D0}">
      <dsp:nvSpPr>
        <dsp:cNvPr id="0" name=""/>
        <dsp:cNvSpPr/>
      </dsp:nvSpPr>
      <dsp:spPr>
        <a:xfrm>
          <a:off x="4178578" y="1143280"/>
          <a:ext cx="2320374" cy="928149"/>
        </a:xfrm>
        <a:prstGeom prst="chevron">
          <a:avLst/>
        </a:prstGeom>
        <a:gradFill flip="none" rotWithShape="0">
          <a:gsLst>
            <a:gs pos="0">
              <a:schemeClr val="accent3">
                <a:hueOff val="11250264"/>
                <a:satOff val="-16880"/>
                <a:lumOff val="-2745"/>
                <a:tint val="66000"/>
                <a:satMod val="160000"/>
              </a:schemeClr>
            </a:gs>
            <a:gs pos="50000">
              <a:schemeClr val="accent3">
                <a:hueOff val="11250264"/>
                <a:satOff val="-16880"/>
                <a:lumOff val="-2745"/>
                <a:tint val="44500"/>
                <a:satMod val="160000"/>
              </a:schemeClr>
            </a:gs>
            <a:gs pos="100000">
              <a:schemeClr val="accent3">
                <a:hueOff val="11250264"/>
                <a:satOff val="-16880"/>
                <a:lumOff val="-2745"/>
                <a:tint val="23500"/>
                <a:satMod val="160000"/>
              </a:schemeClr>
            </a:gs>
          </a:gsLst>
          <a:lin ang="108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400" kern="1200" dirty="0">
              <a:solidFill>
                <a:schemeClr val="tx1"/>
              </a:solidFill>
            </a:rPr>
            <a:t>Vznik nežiaduceho negatívneho javu</a:t>
          </a:r>
        </a:p>
      </dsp:txBody>
      <dsp:txXfrm>
        <a:off x="4642653" y="1143280"/>
        <a:ext cx="1392225" cy="9281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7BD279-6E1A-49DC-985C-0167E20616DD}">
      <dsp:nvSpPr>
        <dsp:cNvPr id="0" name=""/>
        <dsp:cNvSpPr/>
      </dsp:nvSpPr>
      <dsp:spPr>
        <a:xfrm>
          <a:off x="516456" y="15728"/>
          <a:ext cx="1323076" cy="122293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k-SK" sz="6400" kern="1200">
            <a:noFill/>
          </a:endParaRPr>
        </a:p>
      </dsp:txBody>
      <dsp:txXfrm>
        <a:off x="552274" y="51546"/>
        <a:ext cx="1251440" cy="1151297"/>
      </dsp:txXfrm>
    </dsp:sp>
    <dsp:sp modelId="{D06BEE5D-3535-4A48-8382-25BE76E20240}">
      <dsp:nvSpPr>
        <dsp:cNvPr id="0" name=""/>
        <dsp:cNvSpPr/>
      </dsp:nvSpPr>
      <dsp:spPr>
        <a:xfrm>
          <a:off x="516456" y="1331668"/>
          <a:ext cx="871050" cy="134345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k-SK" sz="2700" kern="1200">
            <a:noFill/>
          </a:endParaRPr>
        </a:p>
      </dsp:txBody>
      <dsp:txXfrm>
        <a:off x="541968" y="1357180"/>
        <a:ext cx="820026" cy="1292426"/>
      </dsp:txXfrm>
    </dsp:sp>
    <dsp:sp modelId="{87152B24-1C43-42E3-8583-DC9B64156695}">
      <dsp:nvSpPr>
        <dsp:cNvPr id="0" name=""/>
        <dsp:cNvSpPr/>
      </dsp:nvSpPr>
      <dsp:spPr>
        <a:xfrm rot="1732">
          <a:off x="1387507" y="1987786"/>
          <a:ext cx="844745" cy="31640"/>
        </a:xfrm>
        <a:prstGeom prst="rightArrow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k-SK" sz="500" kern="1200"/>
        </a:p>
      </dsp:txBody>
      <dsp:txXfrm>
        <a:off x="1788761" y="1982488"/>
        <a:ext cx="42237" cy="42237"/>
      </dsp:txXfrm>
    </dsp:sp>
    <dsp:sp modelId="{616B873A-68D3-4D1E-8503-C6B3B03B72FA}">
      <dsp:nvSpPr>
        <dsp:cNvPr id="0" name=""/>
        <dsp:cNvSpPr/>
      </dsp:nvSpPr>
      <dsp:spPr>
        <a:xfrm>
          <a:off x="2232252" y="1643076"/>
          <a:ext cx="2243692" cy="7214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b="1" kern="1200" dirty="0">
              <a:solidFill>
                <a:schemeClr val="bg1"/>
              </a:solidFill>
            </a:rPr>
            <a:t>ÚDRŽBA</a:t>
          </a:r>
        </a:p>
      </dsp:txBody>
      <dsp:txXfrm>
        <a:off x="2253384" y="1664208"/>
        <a:ext cx="2201428" cy="679222"/>
      </dsp:txXfrm>
    </dsp:sp>
    <dsp:sp modelId="{608F8E11-DAA0-42D1-8FEB-85E3F298DEA6}">
      <dsp:nvSpPr>
        <dsp:cNvPr id="0" name=""/>
        <dsp:cNvSpPr/>
      </dsp:nvSpPr>
      <dsp:spPr>
        <a:xfrm rot="18441086">
          <a:off x="4197533" y="1425276"/>
          <a:ext cx="1415782" cy="31640"/>
        </a:xfrm>
        <a:prstGeom prst="rightArrow">
          <a:avLst/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k-SK" sz="500" kern="1200"/>
        </a:p>
      </dsp:txBody>
      <dsp:txXfrm>
        <a:off x="4870030" y="1405701"/>
        <a:ext cx="70789" cy="70789"/>
      </dsp:txXfrm>
    </dsp:sp>
    <dsp:sp modelId="{A7157A69-6148-4385-936D-47CE660378A4}">
      <dsp:nvSpPr>
        <dsp:cNvPr id="0" name=""/>
        <dsp:cNvSpPr/>
      </dsp:nvSpPr>
      <dsp:spPr>
        <a:xfrm>
          <a:off x="5334903" y="323496"/>
          <a:ext cx="1619534" cy="110975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k-SK" sz="5000" kern="1200">
            <a:noFill/>
          </a:endParaRPr>
        </a:p>
      </dsp:txBody>
      <dsp:txXfrm>
        <a:off x="5367407" y="356000"/>
        <a:ext cx="1554526" cy="1044746"/>
      </dsp:txXfrm>
    </dsp:sp>
    <dsp:sp modelId="{BDE514BB-A638-42AC-B90D-1F5A5DCFB5BE}">
      <dsp:nvSpPr>
        <dsp:cNvPr id="0" name=""/>
        <dsp:cNvSpPr/>
      </dsp:nvSpPr>
      <dsp:spPr>
        <a:xfrm rot="2630821">
          <a:off x="4308784" y="2403332"/>
          <a:ext cx="1199109" cy="31640"/>
        </a:xfrm>
        <a:prstGeom prst="rightArrow">
          <a:avLst/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k-SK" sz="500" kern="1200"/>
        </a:p>
      </dsp:txBody>
      <dsp:txXfrm>
        <a:off x="4878361" y="2389174"/>
        <a:ext cx="59955" cy="59955"/>
      </dsp:txXfrm>
    </dsp:sp>
    <dsp:sp modelId="{6592C5D6-AF68-4E74-A728-5835D6A9BAF5}">
      <dsp:nvSpPr>
        <dsp:cNvPr id="0" name=""/>
        <dsp:cNvSpPr/>
      </dsp:nvSpPr>
      <dsp:spPr>
        <a:xfrm>
          <a:off x="5340733" y="2099478"/>
          <a:ext cx="1648105" cy="147001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k-SK" sz="5100" kern="1200">
            <a:noFill/>
          </a:endParaRPr>
        </a:p>
      </dsp:txBody>
      <dsp:txXfrm>
        <a:off x="5383788" y="2142533"/>
        <a:ext cx="1561995" cy="1383904"/>
      </dsp:txXfrm>
    </dsp:sp>
    <dsp:sp modelId="{59B3A594-0DAF-4665-9C36-EC1D3524092A}">
      <dsp:nvSpPr>
        <dsp:cNvPr id="0" name=""/>
        <dsp:cNvSpPr/>
      </dsp:nvSpPr>
      <dsp:spPr>
        <a:xfrm>
          <a:off x="523426" y="2784705"/>
          <a:ext cx="1005550" cy="131975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k-SK" sz="6400" kern="1200">
            <a:noFill/>
          </a:endParaRPr>
        </a:p>
      </dsp:txBody>
      <dsp:txXfrm>
        <a:off x="552878" y="2814157"/>
        <a:ext cx="946646" cy="12608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0731" tIns="45365" rIns="90731" bIns="45365" rtlCol="0"/>
          <a:lstStyle>
            <a:lvl1pPr algn="l">
              <a:defRPr sz="11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0731" tIns="45365" rIns="90731" bIns="45365" rtlCol="0"/>
          <a:lstStyle>
            <a:lvl1pPr algn="r">
              <a:defRPr sz="1100" smtClean="0"/>
            </a:lvl1pPr>
          </a:lstStyle>
          <a:p>
            <a:pPr>
              <a:defRPr/>
            </a:pPr>
            <a:fld id="{EBD9BBB8-A333-49C3-AF95-AD9B4496B79B}" type="datetimeFigureOut">
              <a:rPr lang="sk-SK"/>
              <a:pPr>
                <a:defRPr/>
              </a:pPr>
              <a:t>13. 12. 2023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9250" cy="496887"/>
          </a:xfrm>
          <a:prstGeom prst="rect">
            <a:avLst/>
          </a:prstGeom>
        </p:spPr>
        <p:txBody>
          <a:bodyPr vert="horz" lIns="90731" tIns="45365" rIns="90731" bIns="45365" rtlCol="0" anchor="b"/>
          <a:lstStyle>
            <a:lvl1pPr algn="l">
              <a:defRPr sz="11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778250" y="9428163"/>
            <a:ext cx="2889250" cy="496887"/>
          </a:xfrm>
          <a:prstGeom prst="rect">
            <a:avLst/>
          </a:prstGeom>
        </p:spPr>
        <p:txBody>
          <a:bodyPr vert="horz" lIns="90731" tIns="45365" rIns="90731" bIns="45365" rtlCol="0" anchor="b"/>
          <a:lstStyle>
            <a:lvl1pPr algn="r">
              <a:defRPr sz="1100" smtClean="0"/>
            </a:lvl1pPr>
          </a:lstStyle>
          <a:p>
            <a:pPr>
              <a:defRPr/>
            </a:pPr>
            <a:fld id="{A81D954E-135E-4EA9-AB81-7C229358934F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78616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31" tIns="45365" rIns="90731" bIns="45365" numCol="1" anchor="t" anchorCtr="0" compatLnSpc="1">
            <a:prstTxWarp prst="textNoShape">
              <a:avLst/>
            </a:prstTxWarp>
          </a:bodyPr>
          <a:lstStyle>
            <a:lvl1pPr>
              <a:defRPr sz="11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31" tIns="45365" rIns="90731" bIns="45365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 pitchFamily="34" charset="0"/>
              </a:defRPr>
            </a:lvl1pPr>
          </a:lstStyle>
          <a:p>
            <a:pPr>
              <a:defRPr/>
            </a:pPr>
            <a:fld id="{F65B8EE5-85EE-4A25-B5EF-66B4D5C6A07D}" type="datetimeFigureOut">
              <a:rPr lang="en-US"/>
              <a:pPr>
                <a:defRPr/>
              </a:pPr>
              <a:t>12/13/2023</a:t>
            </a:fld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4538"/>
            <a:ext cx="4960938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3558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31" tIns="45365" rIns="90731" bIns="453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Kliknite sem a upravte štýly predlohy textu.</a:t>
            </a:r>
          </a:p>
          <a:p>
            <a:pPr lvl="1"/>
            <a:r>
              <a:rPr lang="en-US" noProof="0"/>
              <a:t>Druhá úroveň</a:t>
            </a:r>
          </a:p>
          <a:p>
            <a:pPr lvl="2"/>
            <a:r>
              <a:rPr lang="en-US" noProof="0"/>
              <a:t>Tretia úroveň</a:t>
            </a:r>
          </a:p>
          <a:p>
            <a:pPr lvl="3"/>
            <a:r>
              <a:rPr lang="en-US" noProof="0"/>
              <a:t>Štvrtá úroveň</a:t>
            </a:r>
          </a:p>
          <a:p>
            <a:pPr lvl="4"/>
            <a:r>
              <a:rPr lang="en-US" noProof="0"/>
              <a:t>Piata úroveň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31" tIns="45365" rIns="90731" bIns="45365" numCol="1" anchor="b" anchorCtr="0" compatLnSpc="1">
            <a:prstTxWarp prst="textNoShape">
              <a:avLst/>
            </a:prstTxWarp>
          </a:bodyPr>
          <a:lstStyle>
            <a:lvl1pPr>
              <a:defRPr sz="11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31" tIns="45365" rIns="90731" bIns="45365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 pitchFamily="34" charset="0"/>
              </a:defRPr>
            </a:lvl1pPr>
          </a:lstStyle>
          <a:p>
            <a:pPr>
              <a:defRPr/>
            </a:pPr>
            <a:fld id="{0F630B39-A77E-40E7-A44D-E8D4013628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415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638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2EC330-9339-4A19-A9C5-913B18297AD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1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04482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40448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FBBFE1-9637-4D58-A3D0-95BD53127B7A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DC424-D4D5-442B-AE38-3B7FDCFCBB40}" type="datetimeFigureOut">
              <a:rPr lang="sk-SK"/>
              <a:pPr>
                <a:defRPr/>
              </a:pPr>
              <a:t>13. 12. 2023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10BDC-746D-4EA2-AA87-4D45532ADF4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94F3E-8AEA-43E3-8851-DD305F6962E2}" type="datetimeFigureOut">
              <a:rPr lang="sk-SK"/>
              <a:pPr>
                <a:defRPr/>
              </a:pPr>
              <a:t>13. 12. 2023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3A6AB-2733-471D-914B-F45A69607C2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FEFC4-B671-4443-A454-53C328D1C7B5}" type="datetimeFigureOut">
              <a:rPr lang="sk-SK"/>
              <a:pPr>
                <a:defRPr/>
              </a:pPr>
              <a:t>13. 12. 2023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E5EDB-C6F5-4B36-B55A-05C670FD4966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68779-80BA-4448-9888-38A4137E2292}" type="datetimeFigureOut">
              <a:rPr lang="sk-SK"/>
              <a:pPr>
                <a:defRPr/>
              </a:pPr>
              <a:t>13. 12. 2023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4C97C-971E-4518-8BAF-AD7ADABFBC68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19A03-FF3D-4D1A-8B38-EDEB80886A46}" type="datetimeFigureOut">
              <a:rPr lang="sk-SK"/>
              <a:pPr>
                <a:defRPr/>
              </a:pPr>
              <a:t>13. 12. 2023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FDFD5-20A3-4C83-B90A-8DFC4950D3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0D6A5-BB92-44E3-AE6A-D1A0ADC3EE7D}" type="datetimeFigureOut">
              <a:rPr lang="sk-SK"/>
              <a:pPr>
                <a:defRPr/>
              </a:pPr>
              <a:t>13. 12. 2023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AAE2D-BEEA-4651-B77A-9DE5CA5EC1E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57E08-9C3E-4F4B-B6EA-9E2203BADAA5}" type="datetimeFigureOut">
              <a:rPr lang="sk-SK"/>
              <a:pPr>
                <a:defRPr/>
              </a:pPr>
              <a:t>13. 12. 2023</a:t>
            </a:fld>
            <a:endParaRPr lang="sk-SK"/>
          </a:p>
        </p:txBody>
      </p:sp>
      <p:sp>
        <p:nvSpPr>
          <p:cNvPr id="8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8D71E-4477-4ADC-B196-E77E31880714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E1F85-E3F9-4665-BB11-C5F179781ECF}" type="datetimeFigureOut">
              <a:rPr lang="sk-SK"/>
              <a:pPr>
                <a:defRPr/>
              </a:pPr>
              <a:t>13. 12. 2023</a:t>
            </a:fld>
            <a:endParaRPr lang="sk-SK"/>
          </a:p>
        </p:txBody>
      </p:sp>
      <p:sp>
        <p:nvSpPr>
          <p:cNvPr id="4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A8C16-6F52-4978-8105-A089C347A0F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EBD10-8067-4BF6-93C6-EBDABBDE9727}" type="datetimeFigureOut">
              <a:rPr lang="sk-SK"/>
              <a:pPr>
                <a:defRPr/>
              </a:pPr>
              <a:t>13. 12. 2023</a:t>
            </a:fld>
            <a:endParaRPr lang="sk-SK"/>
          </a:p>
        </p:txBody>
      </p:sp>
      <p:sp>
        <p:nvSpPr>
          <p:cNvPr id="3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42326-D4A8-44BE-9FA9-8E01400B096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E06CE-8DE4-4463-8FC7-C3B0B1EA2A17}" type="datetimeFigureOut">
              <a:rPr lang="sk-SK"/>
              <a:pPr>
                <a:defRPr/>
              </a:pPr>
              <a:t>13. 12. 2023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7E5C8-1DDE-4DEF-B2F9-AE26551E22B3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44688-F3BF-43B0-B655-A171F36FEA2A}" type="datetimeFigureOut">
              <a:rPr lang="sk-SK"/>
              <a:pPr>
                <a:defRPr/>
              </a:pPr>
              <a:t>13. 12. 2023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0A41B-F55F-4A20-AA15-1E70FE669973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nadpis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Kliknite sem a upravte štýl predlohy nadpisov.</a:t>
            </a:r>
          </a:p>
        </p:txBody>
      </p:sp>
      <p:sp>
        <p:nvSpPr>
          <p:cNvPr id="1027" name="Zástupný symbol tex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5E1F8F8-9633-47BB-8885-7B4FB06EEE57}" type="datetimeFigureOut">
              <a:rPr lang="sk-SK"/>
              <a:pPr>
                <a:defRPr/>
              </a:pPr>
              <a:t>13. 12. 2023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D3E76B4-E862-4D73-9EC7-374E482289D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cid:image001.png@01D6222C.FD577140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emf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dpis 1"/>
          <p:cNvSpPr>
            <a:spLocks noGrp="1"/>
          </p:cNvSpPr>
          <p:nvPr>
            <p:ph type="ctrTitle"/>
          </p:nvPr>
        </p:nvSpPr>
        <p:spPr>
          <a:xfrm>
            <a:off x="684213" y="2133600"/>
            <a:ext cx="7772400" cy="1470025"/>
          </a:xfrm>
        </p:spPr>
        <p:txBody>
          <a:bodyPr/>
          <a:lstStyle/>
          <a:p>
            <a:pPr eaLnBrk="1" hangingPunct="1"/>
            <a:r>
              <a:rPr lang="sk-SK" sz="3600" b="1" dirty="0">
                <a:latin typeface="Arial" charset="0"/>
              </a:rPr>
              <a:t>Manažment rizík</a:t>
            </a:r>
            <a:br>
              <a:rPr lang="sk-SK" sz="3600" b="1" dirty="0">
                <a:latin typeface="Arial" charset="0"/>
              </a:rPr>
            </a:br>
            <a:r>
              <a:rPr lang="sk-SK" sz="2400" b="1" dirty="0">
                <a:latin typeface="Arial" charset="0"/>
              </a:rPr>
              <a:t>Súbor prednášok z teórie a praxi riadenia rizík ako súčasť efektívnej prevencie</a:t>
            </a:r>
            <a:endParaRPr lang="en-US" sz="2400" b="1" dirty="0">
              <a:latin typeface="Arial" charset="0"/>
            </a:endParaRPr>
          </a:p>
        </p:txBody>
      </p:sp>
      <p:sp>
        <p:nvSpPr>
          <p:cNvPr id="15362" name="Podnadpis 2"/>
          <p:cNvSpPr>
            <a:spLocks noGrp="1"/>
          </p:cNvSpPr>
          <p:nvPr>
            <p:ph type="subTitle" idx="1"/>
          </p:nvPr>
        </p:nvSpPr>
        <p:spPr>
          <a:xfrm>
            <a:off x="1547664" y="4149080"/>
            <a:ext cx="6400800" cy="1752600"/>
          </a:xfrm>
        </p:spPr>
        <p:txBody>
          <a:bodyPr/>
          <a:lstStyle/>
          <a:p>
            <a:pPr eaLnBrk="1" hangingPunct="1"/>
            <a:r>
              <a:rPr lang="sk-SK" sz="2800" b="1" i="1" dirty="0">
                <a:solidFill>
                  <a:schemeClr val="hlink"/>
                </a:solidFill>
                <a:latin typeface="Arial" charset="0"/>
              </a:rPr>
              <a:t>Prof. Ing. Juraj </a:t>
            </a:r>
            <a:r>
              <a:rPr lang="cs-CZ" sz="2800" b="1" i="1" dirty="0" err="1">
                <a:solidFill>
                  <a:schemeClr val="hlink"/>
                </a:solidFill>
                <a:latin typeface="Arial" charset="0"/>
              </a:rPr>
              <a:t>Sinay</a:t>
            </a:r>
            <a:r>
              <a:rPr lang="sk-SK" sz="2800" b="1" i="1" dirty="0">
                <a:solidFill>
                  <a:schemeClr val="hlink"/>
                </a:solidFill>
                <a:latin typeface="Arial" charset="0"/>
              </a:rPr>
              <a:t>, DrSc</a:t>
            </a:r>
            <a:r>
              <a:rPr lang="sk-SK" sz="2800" dirty="0">
                <a:solidFill>
                  <a:schemeClr val="hlink"/>
                </a:solidFill>
                <a:latin typeface="Arial" charset="0"/>
              </a:rPr>
              <a:t>.</a:t>
            </a:r>
          </a:p>
          <a:p>
            <a:pPr eaLnBrk="1" hangingPunct="1"/>
            <a:r>
              <a:rPr lang="sk-SK" sz="2400" dirty="0">
                <a:solidFill>
                  <a:schemeClr val="hlink"/>
                </a:solidFill>
                <a:latin typeface="Arial" charset="0"/>
              </a:rPr>
              <a:t>Fakulta </a:t>
            </a:r>
            <a:r>
              <a:rPr lang="cs-CZ" sz="2400" dirty="0">
                <a:solidFill>
                  <a:schemeClr val="hlink"/>
                </a:solidFill>
                <a:latin typeface="Arial" charset="0"/>
              </a:rPr>
              <a:t>bezpečnostního inženýrství </a:t>
            </a:r>
          </a:p>
          <a:p>
            <a:pPr eaLnBrk="1" hangingPunct="1"/>
            <a:r>
              <a:rPr lang="sk-SK" sz="2400" dirty="0">
                <a:solidFill>
                  <a:schemeClr val="hlink"/>
                </a:solidFill>
                <a:latin typeface="Arial" charset="0"/>
              </a:rPr>
              <a:t>VŠB TU Ostrava</a:t>
            </a:r>
            <a:endParaRPr lang="en-US" sz="2400" dirty="0">
              <a:solidFill>
                <a:schemeClr val="hlink"/>
              </a:solidFill>
              <a:latin typeface="Arial" charset="0"/>
            </a:endParaRPr>
          </a:p>
        </p:txBody>
      </p:sp>
      <p:pic>
        <p:nvPicPr>
          <p:cNvPr id="5" name="Obrázek 31" descr="cid:image001.png@01D579A1.75C29680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2656"/>
            <a:ext cx="6264696" cy="1584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Obrázek 1"/>
          <p:cNvPicPr>
            <a:picLocks noChangeAspect="1"/>
          </p:cNvPicPr>
          <p:nvPr/>
        </p:nvPicPr>
        <p:blipFill>
          <a:blip r:embed="rId2" cstate="print"/>
          <a:srcRect l="7465" r="11395"/>
          <a:stretch>
            <a:fillRect/>
          </a:stretch>
        </p:blipFill>
        <p:spPr bwMode="auto">
          <a:xfrm>
            <a:off x="995363" y="188913"/>
            <a:ext cx="7129462" cy="621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5" name="Nadpis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654175"/>
          </a:xfrm>
        </p:spPr>
        <p:txBody>
          <a:bodyPr/>
          <a:lstStyle/>
          <a:p>
            <a:pPr algn="just" eaLnBrk="1" hangingPunct="1"/>
            <a:r>
              <a:rPr lang="sk-SK" sz="2400" b="1" i="1"/>
              <a:t>„kultúra bezpečnosti“ </a:t>
            </a:r>
            <a:r>
              <a:rPr lang="sk-SK" sz="2400"/>
              <a:t>- súhrn všetkých ľudských činností, ktoré vytvárajú podmienky </a:t>
            </a:r>
            <a:r>
              <a:rPr lang="sk-SK" sz="2400" b="1"/>
              <a:t>pre bezpečnú prácu a pre bezpečný život v systéme človek – stroj - prostredie.</a:t>
            </a:r>
            <a:endParaRPr lang="sk-SK" sz="4800" b="1"/>
          </a:p>
        </p:txBody>
      </p:sp>
      <p:sp>
        <p:nvSpPr>
          <p:cNvPr id="4106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1062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49988"/>
            <a:ext cx="6143625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875" y="1844675"/>
            <a:ext cx="4248150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330955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1"/>
          <p:cNvSpPr>
            <a:spLocks noGrp="1"/>
          </p:cNvSpPr>
          <p:nvPr>
            <p:ph type="title" idx="4294967295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sk-SK" sz="4000" b="1"/>
              <a:t>Princípy manažérstva BOZP ako súčasti kultúry bezpečnosti</a:t>
            </a:r>
            <a:endParaRPr lang="sk-SK" sz="4000"/>
          </a:p>
        </p:txBody>
      </p:sp>
      <p:sp>
        <p:nvSpPr>
          <p:cNvPr id="411650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sk-SK"/>
              <a:t> </a:t>
            </a:r>
            <a:endParaRPr lang="sk-SK" b="1"/>
          </a:p>
          <a:p>
            <a:pPr marL="0" indent="0" algn="just">
              <a:buFont typeface="Arial" charset="0"/>
              <a:buNone/>
            </a:pPr>
            <a:r>
              <a:rPr lang="sk-SK"/>
              <a:t>     Pojem „kultúra" pochádza z latinčiny a znamená súhrn materiálnych a duchovných výsledkov ľudskej činnosti, teda ak hovoríme o „kultúre bezpečnosti" bude sa jednať o súhrn všetkých ľudských činností, ktoré vytvárajú podmienky pre bezpečnú prácu a pre bezpečný život.</a:t>
            </a:r>
            <a:endParaRPr lang="sk-SK" b="1"/>
          </a:p>
        </p:txBody>
      </p:sp>
    </p:spTree>
    <p:extLst>
      <p:ext uri="{BB962C8B-B14F-4D97-AF65-F5344CB8AC3E}">
        <p14:creationId xmlns:p14="http://schemas.microsoft.com/office/powerpoint/2010/main" val="200172914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itle 1"/>
          <p:cNvSpPr>
            <a:spLocks noGrp="1"/>
          </p:cNvSpPr>
          <p:nvPr>
            <p:ph type="title" idx="4294967295"/>
          </p:nvPr>
        </p:nvSpPr>
        <p:spPr>
          <a:xfrm>
            <a:off x="428625" y="115888"/>
            <a:ext cx="8229600" cy="8128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sk-SK" b="1" dirty="0"/>
              <a:t>Princípy</a:t>
            </a:r>
            <a:endParaRPr lang="sk-SK" dirty="0"/>
          </a:p>
        </p:txBody>
      </p:sp>
      <p:sp>
        <p:nvSpPr>
          <p:cNvPr id="412674" name="Content Placeholder 2"/>
          <p:cNvSpPr>
            <a:spLocks noGrp="1"/>
          </p:cNvSpPr>
          <p:nvPr>
            <p:ph idx="4294967295"/>
          </p:nvPr>
        </p:nvSpPr>
        <p:spPr>
          <a:xfrm>
            <a:off x="214313" y="928688"/>
            <a:ext cx="8472487" cy="5197475"/>
          </a:xfrm>
        </p:spPr>
        <p:txBody>
          <a:bodyPr/>
          <a:lstStyle/>
          <a:p>
            <a:pPr algn="just">
              <a:lnSpc>
                <a:spcPct val="80000"/>
              </a:lnSpc>
            </a:pPr>
            <a:r>
              <a:rPr lang="sk-SK" sz="2700"/>
              <a:t>pre dosiahnutie bezpečnosti a teda minimalizovanie rizika na hodnotu jeho akceptovateľnosti nestačí vykonať opatrenie podľa predpisov a noriem, ale aj nad rámec právnych požiadaviek,</a:t>
            </a:r>
            <a:endParaRPr lang="sk-SK" sz="2700" b="1"/>
          </a:p>
          <a:p>
            <a:pPr algn="just">
              <a:lnSpc>
                <a:spcPct val="80000"/>
              </a:lnSpc>
            </a:pPr>
            <a:r>
              <a:rPr lang="sk-SK" sz="2700"/>
              <a:t>neexistuje nulové riziko, neexistuje absolútna bezpečnosť,</a:t>
            </a:r>
            <a:endParaRPr lang="sk-SK" sz="2700" b="1"/>
          </a:p>
          <a:p>
            <a:pPr algn="just">
              <a:lnSpc>
                <a:spcPct val="80000"/>
              </a:lnSpc>
            </a:pPr>
            <a:r>
              <a:rPr lang="sk-SK" sz="2700"/>
              <a:t>hranica akceptovateľného rizika nie je pevná hodnota, mení sa podľa stupňa technickej a kultúrnej úrovne spoločnosti a stavu poznania na základe výsledkov vedeckého výskumu,</a:t>
            </a:r>
            <a:endParaRPr lang="sk-SK" sz="2700" b="1"/>
          </a:p>
          <a:p>
            <a:pPr algn="just">
              <a:lnSpc>
                <a:spcPct val="80000"/>
              </a:lnSpc>
            </a:pPr>
            <a:r>
              <a:rPr lang="sk-SK" sz="2700"/>
              <a:t>ani podrobné analýzy rizík a následne prijatie príslušných opatrení nezaručuje, že nedôjde k úrazu alebo inej nežiadúcej udalosti, preto musí byť súčasťou preventívnych opatrení aj príprava na zvládnutie havárie,</a:t>
            </a:r>
            <a:endParaRPr lang="sk-SK" sz="2700" b="1"/>
          </a:p>
          <a:p>
            <a:pPr algn="just">
              <a:lnSpc>
                <a:spcPct val="80000"/>
              </a:lnSpc>
            </a:pPr>
            <a:endParaRPr lang="sk-SK" sz="2700"/>
          </a:p>
        </p:txBody>
      </p:sp>
    </p:spTree>
    <p:extLst>
      <p:ext uri="{BB962C8B-B14F-4D97-AF65-F5344CB8AC3E}">
        <p14:creationId xmlns:p14="http://schemas.microsoft.com/office/powerpoint/2010/main" val="384988787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7" name="Zástupný symbol pro obsah 2"/>
          <p:cNvSpPr>
            <a:spLocks noGrp="1"/>
          </p:cNvSpPr>
          <p:nvPr>
            <p:ph idx="4294967295"/>
          </p:nvPr>
        </p:nvSpPr>
        <p:spPr>
          <a:xfrm>
            <a:off x="500063" y="714375"/>
            <a:ext cx="8229600" cy="5197475"/>
          </a:xfrm>
        </p:spPr>
        <p:txBody>
          <a:bodyPr/>
          <a:lstStyle/>
          <a:p>
            <a:pPr algn="just">
              <a:lnSpc>
                <a:spcPct val="80000"/>
              </a:lnSpc>
            </a:pPr>
            <a:r>
              <a:rPr lang="sk-SK" sz="3000"/>
              <a:t>o existencii zostatkových rizík musia byť informovaní zamestnanci, užívatelia strojov a zariadení a iné osoby, ktorých sa ohrozenie týka,</a:t>
            </a:r>
            <a:endParaRPr lang="sk-SK" sz="3000" b="1"/>
          </a:p>
          <a:p>
            <a:pPr algn="just">
              <a:lnSpc>
                <a:spcPct val="80000"/>
              </a:lnSpc>
            </a:pPr>
            <a:r>
              <a:rPr lang="sk-SK" sz="3000"/>
              <a:t>riziko musí zvládnuť ten, kto ho vytvára - konštruktér vo svojom návrhu, výrobca vo svojom výrobku a zamestnávateľ v práci, ktorú zamestnancovi zadáva,</a:t>
            </a:r>
            <a:endParaRPr lang="sk-SK" sz="3000" b="1"/>
          </a:p>
          <a:p>
            <a:pPr algn="just">
              <a:lnSpc>
                <a:spcPct val="80000"/>
              </a:lnSpc>
            </a:pPr>
            <a:r>
              <a:rPr lang="sk-SK" sz="3000"/>
              <a:t>zabezpečenie podmienok pre neustále vzdelávanie a sprostredkovanie nových výsledkov vedy a výskumu v oblasti BOZP pre všetky skupiny v spoločnosti teda nielen zamestnancov a zamestnávateľov, ale aj pre všetkých mimo pracovného procesu teda tzv. tretie osoby.</a:t>
            </a:r>
            <a:endParaRPr lang="sk-SK" sz="3000" b="1"/>
          </a:p>
          <a:p>
            <a:pPr>
              <a:lnSpc>
                <a:spcPct val="80000"/>
              </a:lnSpc>
            </a:pPr>
            <a:endParaRPr lang="sk-SK" sz="3000"/>
          </a:p>
        </p:txBody>
      </p:sp>
    </p:spTree>
    <p:extLst>
      <p:ext uri="{BB962C8B-B14F-4D97-AF65-F5344CB8AC3E}">
        <p14:creationId xmlns:p14="http://schemas.microsoft.com/office/powerpoint/2010/main" val="44891067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1" name="Nadpis 1"/>
          <p:cNvSpPr>
            <a:spLocks noGrp="1"/>
          </p:cNvSpPr>
          <p:nvPr>
            <p:ph type="title" idx="4294967295"/>
          </p:nvPr>
        </p:nvSpPr>
        <p:spPr>
          <a:xfrm>
            <a:off x="214313" y="142875"/>
            <a:ext cx="8715375" cy="642938"/>
          </a:xfrm>
        </p:spPr>
        <p:txBody>
          <a:bodyPr/>
          <a:lstStyle/>
          <a:p>
            <a:pPr eaLnBrk="1" hangingPunct="1"/>
            <a:r>
              <a:rPr lang="sk-SK" sz="2800" b="1"/>
              <a:t>Ďalšie princípy : </a:t>
            </a:r>
            <a:endParaRPr lang="sk-SK" sz="4000" b="1"/>
          </a:p>
        </p:txBody>
      </p:sp>
      <p:sp>
        <p:nvSpPr>
          <p:cNvPr id="414722" name="Zástupný symbol pro obsah 2"/>
          <p:cNvSpPr>
            <a:spLocks noGrp="1"/>
          </p:cNvSpPr>
          <p:nvPr>
            <p:ph idx="4294967295"/>
          </p:nvPr>
        </p:nvSpPr>
        <p:spPr>
          <a:xfrm>
            <a:off x="468313" y="836613"/>
            <a:ext cx="8358187" cy="4525962"/>
          </a:xfrm>
        </p:spPr>
        <p:txBody>
          <a:bodyPr/>
          <a:lstStyle/>
          <a:p>
            <a:pPr algn="just" eaLnBrk="1" hangingPunct="1"/>
            <a:r>
              <a:rPr lang="sk-SK" sz="2400"/>
              <a:t>BOZP musí byť súčasťou stratégie rozvoja firmy!</a:t>
            </a:r>
          </a:p>
          <a:p>
            <a:pPr algn="just" eaLnBrk="1" hangingPunct="1"/>
            <a:r>
              <a:rPr lang="sk-SK" sz="2400"/>
              <a:t>Prioritou musí byť prevencia!</a:t>
            </a:r>
          </a:p>
          <a:p>
            <a:pPr algn="just" eaLnBrk="1" hangingPunct="1"/>
            <a:r>
              <a:rPr lang="sk-SK" sz="2400"/>
              <a:t>Zodpovednosť v rámci úloh BOZP nie je možné delegovať!</a:t>
            </a:r>
          </a:p>
          <a:p>
            <a:pPr algn="just" eaLnBrk="1" hangingPunct="1"/>
            <a:r>
              <a:rPr lang="sk-SK" sz="2400"/>
              <a:t>Život a zdravie spolupracovníkov majú prednosť pred ostatnými rozhodnutiami!</a:t>
            </a:r>
          </a:p>
          <a:p>
            <a:pPr algn="just" eaLnBrk="1" hangingPunct="1"/>
            <a:r>
              <a:rPr lang="sk-SK" sz="2400"/>
              <a:t>Systém manažérstva BOZP musí zahŕňať aj opatrenia pre „tretie“ osoby!</a:t>
            </a:r>
          </a:p>
          <a:p>
            <a:pPr algn="just" eaLnBrk="1" hangingPunct="1"/>
            <a:r>
              <a:rPr lang="sk-SK" sz="2400"/>
              <a:t>Pozornosť musí byť zameraná na minimalizáciu humánnych a materiálnych škôd!</a:t>
            </a:r>
          </a:p>
          <a:p>
            <a:pPr algn="just" eaLnBrk="1" hangingPunct="1"/>
            <a:r>
              <a:rPr lang="sk-SK" sz="2400"/>
              <a:t>BOZP musí byť prioritou v rámci všetkých činností!</a:t>
            </a:r>
          </a:p>
          <a:p>
            <a:pPr algn="just" eaLnBrk="1" hangingPunct="1"/>
            <a:r>
              <a:rPr lang="sk-SK" sz="2400"/>
              <a:t>Povinnosť dodržiavať opatrenia vyplývajúce z SM BOZP!</a:t>
            </a:r>
          </a:p>
          <a:p>
            <a:pPr algn="just" eaLnBrk="1" hangingPunct="1"/>
            <a:r>
              <a:rPr lang="sk-SK" sz="2400"/>
              <a:t>Vytvárať podmienky pre neustále zlepšovanie SM BOZP a jeho efektívnosť!</a:t>
            </a:r>
          </a:p>
          <a:p>
            <a:pPr algn="just" eaLnBrk="1" hangingPunct="1"/>
            <a:endParaRPr lang="sk-SK" sz="2400"/>
          </a:p>
        </p:txBody>
      </p:sp>
    </p:spTree>
    <p:extLst>
      <p:ext uri="{BB962C8B-B14F-4D97-AF65-F5344CB8AC3E}">
        <p14:creationId xmlns:p14="http://schemas.microsoft.com/office/powerpoint/2010/main" val="393231990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 bwMode="auto">
          <a:xfrm>
            <a:off x="457200" y="289837"/>
            <a:ext cx="8229600" cy="1143000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sk-SK" sz="4000" b="1" dirty="0">
                <a:solidFill>
                  <a:schemeClr val="accent2">
                    <a:lumMod val="75000"/>
                  </a:schemeClr>
                </a:solidFill>
              </a:rPr>
              <a:t>Otázky</a:t>
            </a:r>
          </a:p>
        </p:txBody>
      </p:sp>
      <p:sp>
        <p:nvSpPr>
          <p:cNvPr id="417796" name="TextovéPole 2"/>
          <p:cNvSpPr txBox="1">
            <a:spLocks noChangeArrowheads="1"/>
          </p:cNvSpPr>
          <p:nvPr/>
        </p:nvSpPr>
        <p:spPr bwMode="auto">
          <a:xfrm>
            <a:off x="457200" y="1989138"/>
            <a:ext cx="8075613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alibri" pitchFamily="34" charset="0"/>
              <a:buAutoNum type="arabicParenR"/>
            </a:pPr>
            <a:r>
              <a:rPr lang="sk-SK"/>
              <a:t>Bezpečnosť a ochrana zdravia pri práci je: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 spoločnou úlohou zamestnávateľov a zamestnancov,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zahŕňa vzájomnú súvislosť človek – stroj – technika,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legislatívnou požiadavkou.</a:t>
            </a:r>
          </a:p>
          <a:p>
            <a:pPr marL="342900" indent="-342900">
              <a:buFont typeface="Calibri" pitchFamily="34" charset="0"/>
              <a:buAutoNum type="arabicParenR"/>
            </a:pPr>
            <a:r>
              <a:rPr lang="sk-SK"/>
              <a:t> Je povinnosťou zamestnávateľa posudzovať riziká? 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áno, daná legislatívou,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áno, dobrovoľnou za účelom zvýšenia konkurencieschopnosti, 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nie.</a:t>
            </a:r>
          </a:p>
          <a:p>
            <a:pPr marL="342900" indent="-342900">
              <a:buFont typeface="Calibri" pitchFamily="34" charset="0"/>
              <a:buAutoNum type="arabicParenR"/>
            </a:pPr>
            <a:r>
              <a:rPr lang="sk-SK"/>
              <a:t>O zostatkových rizikách:</a:t>
            </a:r>
            <a:r>
              <a:rPr lang="sk-SK" b="1"/>
              <a:t>         </a:t>
            </a:r>
            <a:endParaRPr lang="sk-SK"/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nemusia byť informovaní všetci zamestnanci,                        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musí byť informovaný len vedúci zamestnanec,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musia byť informovaní všetci zamestnanci.</a:t>
            </a:r>
          </a:p>
          <a:p>
            <a:pPr marL="342900" indent="-342900">
              <a:buFont typeface="Calibri" pitchFamily="34" charset="0"/>
              <a:buAutoNum type="arabicParenR"/>
            </a:pPr>
            <a:r>
              <a:rPr lang="sk-SK"/>
              <a:t>V oblasti BOZP platí: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existuje absolútna bezpečnosť, neexistuje nulové riziko, 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neexistuje nulové riziko, neexistuje absolútna bezpečnosť,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neexistuje nulové riziko, existuje absolútne nebezpečenstvo.</a:t>
            </a:r>
          </a:p>
        </p:txBody>
      </p:sp>
    </p:spTree>
    <p:extLst>
      <p:ext uri="{BB962C8B-B14F-4D97-AF65-F5344CB8AC3E}">
        <p14:creationId xmlns:p14="http://schemas.microsoft.com/office/powerpoint/2010/main" val="86154377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 bwMode="auto">
          <a:xfrm>
            <a:off x="457200" y="289837"/>
            <a:ext cx="8229600" cy="1143000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sk-SK" sz="4000" b="1" dirty="0">
                <a:solidFill>
                  <a:schemeClr val="accent2">
                    <a:lumMod val="75000"/>
                  </a:schemeClr>
                </a:solidFill>
              </a:rPr>
              <a:t>Otázky</a:t>
            </a:r>
          </a:p>
        </p:txBody>
      </p:sp>
      <p:sp>
        <p:nvSpPr>
          <p:cNvPr id="418820" name="TextovéPole 2"/>
          <p:cNvSpPr txBox="1">
            <a:spLocks noChangeArrowheads="1"/>
          </p:cNvSpPr>
          <p:nvPr/>
        </p:nvSpPr>
        <p:spPr bwMode="auto">
          <a:xfrm>
            <a:off x="457200" y="1989138"/>
            <a:ext cx="8075613" cy="42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alibri" pitchFamily="34" charset="0"/>
              <a:buAutoNum type="arabicPeriod" startAt="5"/>
            </a:pPr>
            <a:r>
              <a:rPr lang="sk-SK"/>
              <a:t>Povinnosť zvládnuť riziko je na osobe, ktorá: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riziko vytvára - konštruktér vo svojom návrhu, výrobca vo svojom výrobku a zamestnávateľ v práci, ktorú zamestnancovi zadáva,</a:t>
            </a:r>
            <a:r>
              <a:rPr lang="sk-SK" b="1"/>
              <a:t> </a:t>
            </a:r>
            <a:endParaRPr lang="sk-SK"/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je ohrozená – zamestnanec pri vykonávaní pracovných povinností,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riziko vytvára - zamestnanec pri vykonávaní pracovných povinností.</a:t>
            </a:r>
          </a:p>
          <a:p>
            <a:pPr marL="342900" indent="-342900">
              <a:buFont typeface="Calibri" pitchFamily="34" charset="0"/>
              <a:buAutoNum type="arabicPeriod" startAt="5"/>
            </a:pPr>
            <a:r>
              <a:rPr lang="sk-SK"/>
              <a:t>K princípom kultúry BOZP nepatrí vyjadrenie: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BOZP musí byť prioritou v rámci všetkých činností,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život a zdravie spolupracovníkov majú prednosť pred ostatnými rozhodnutiami,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prioritou musia byť vhodne zvolené nápravné opatrenia,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zodpovednosť v rámci úloh BOZP nie je možné delegovať.</a:t>
            </a:r>
          </a:p>
          <a:p>
            <a:pPr marL="342900" indent="-342900">
              <a:buFont typeface="Calibri" pitchFamily="34" charset="0"/>
              <a:buAutoNum type="arabicPeriod" startAt="5"/>
            </a:pPr>
            <a:r>
              <a:rPr lang="sk-SK"/>
              <a:t>K cieľom a úlohám v oblasti manažérstva bezpečnosti práce patrí: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zisťovanie nebezpečenstiev a z nich vyplývajúcich ohrození,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stanovenie miery ohrozenia,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stanovenie finančného dopadu vzniknutej nežiaducej udalosti.</a:t>
            </a:r>
          </a:p>
        </p:txBody>
      </p:sp>
    </p:spTree>
    <p:extLst>
      <p:ext uri="{BB962C8B-B14F-4D97-AF65-F5344CB8AC3E}">
        <p14:creationId xmlns:p14="http://schemas.microsoft.com/office/powerpoint/2010/main" val="610693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Obrázek 1"/>
          <p:cNvPicPr>
            <a:picLocks noChangeAspect="1"/>
          </p:cNvPicPr>
          <p:nvPr/>
        </p:nvPicPr>
        <p:blipFill>
          <a:blip r:embed="rId2" cstate="print"/>
          <a:srcRect l="5527" r="7408"/>
          <a:stretch>
            <a:fillRect/>
          </a:stretch>
        </p:blipFill>
        <p:spPr bwMode="auto">
          <a:xfrm>
            <a:off x="755650" y="393700"/>
            <a:ext cx="7777163" cy="631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Obrázek 1"/>
          <p:cNvPicPr>
            <a:picLocks noChangeAspect="1"/>
          </p:cNvPicPr>
          <p:nvPr/>
        </p:nvPicPr>
        <p:blipFill>
          <a:blip r:embed="rId2" cstate="print"/>
          <a:srcRect l="22392" t="4877" r="28033"/>
          <a:stretch>
            <a:fillRect/>
          </a:stretch>
        </p:blipFill>
        <p:spPr bwMode="auto">
          <a:xfrm>
            <a:off x="2268538" y="42863"/>
            <a:ext cx="4895850" cy="664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/>
          <a:srcRect t="27008" b="26040"/>
          <a:stretch/>
        </p:blipFill>
        <p:spPr>
          <a:xfrm rot="16200000">
            <a:off x="1318373" y="1301975"/>
            <a:ext cx="6507253" cy="4320480"/>
          </a:xfrm>
          <a:prstGeom prst="rect">
            <a:avLst/>
          </a:prstGeom>
          <a:scene3d>
            <a:camera prst="orthographicFront">
              <a:rot lat="21599974" lon="11099976" rev="45"/>
            </a:camera>
            <a:lightRig rig="threePt" dir="t"/>
          </a:scene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851" name="Picture 3" descr="Foto roka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779" name="Picture 3" descr="Foto roka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296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27" name="Picture 3" descr="Foto roka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9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945600" cy="1234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6509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945600" cy="1234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6509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945600" cy="1234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6509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sk-SK" sz="4800" b="1" i="1" dirty="0"/>
              <a:t>Odporúčaná</a:t>
            </a:r>
            <a:r>
              <a:rPr lang="sk-SK" dirty="0"/>
              <a:t> </a:t>
            </a:r>
            <a:r>
              <a:rPr lang="sk-SK" sz="4800" b="1" i="1" dirty="0"/>
              <a:t>literatúra</a:t>
            </a:r>
            <a:endParaRPr lang="sk-SK" b="1" i="1" dirty="0"/>
          </a:p>
        </p:txBody>
      </p:sp>
      <p:grpSp>
        <p:nvGrpSpPr>
          <p:cNvPr id="17410" name="Skupina 11"/>
          <p:cNvGrpSpPr>
            <a:grpSpLocks/>
          </p:cNvGrpSpPr>
          <p:nvPr/>
        </p:nvGrpSpPr>
        <p:grpSpPr bwMode="auto">
          <a:xfrm>
            <a:off x="179388" y="1484313"/>
            <a:ext cx="4738687" cy="5151437"/>
            <a:chOff x="611560" y="1700808"/>
            <a:chExt cx="4738727" cy="5151439"/>
          </a:xfrm>
        </p:grpSpPr>
        <p:pic>
          <p:nvPicPr>
            <p:cNvPr id="17412" name="Zástupný symbol pro obsah 3"/>
            <p:cNvPicPr>
              <a:picLocks noChangeAspect="1"/>
            </p:cNvPicPr>
            <p:nvPr/>
          </p:nvPicPr>
          <p:blipFill>
            <a:blip r:embed="rId2" cstate="print"/>
            <a:srcRect l="14923" t="15417" r="22147" b="26520"/>
            <a:stretch>
              <a:fillRect/>
            </a:stretch>
          </p:blipFill>
          <p:spPr bwMode="auto">
            <a:xfrm rot="5400000">
              <a:off x="1464097" y="3538803"/>
              <a:ext cx="2880320" cy="1993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3" name="Obrázek 4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B98E64"/>
                </a:clrFrom>
                <a:clrTo>
                  <a:srgbClr val="B98E64">
                    <a:alpha val="0"/>
                  </a:srgbClr>
                </a:clrTo>
              </a:clrChange>
            </a:blip>
            <a:srcRect l="15225" t="25105" r="19189" b="20000"/>
            <a:stretch>
              <a:fillRect/>
            </a:stretch>
          </p:blipFill>
          <p:spPr bwMode="auto">
            <a:xfrm rot="5400000">
              <a:off x="2888860" y="4390820"/>
              <a:ext cx="3024336" cy="1898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4" name="Zástupný symbol pro obsah 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9706" t="3960" r="14317" b="10677"/>
            <a:stretch>
              <a:fillRect/>
            </a:stretch>
          </p:blipFill>
          <p:spPr bwMode="auto">
            <a:xfrm>
              <a:off x="611560" y="2066065"/>
              <a:ext cx="2162543" cy="324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7415" name="Skupina 10"/>
            <p:cNvGrpSpPr>
              <a:grpSpLocks/>
            </p:cNvGrpSpPr>
            <p:nvPr/>
          </p:nvGrpSpPr>
          <p:grpSpPr bwMode="auto">
            <a:xfrm>
              <a:off x="3131840" y="1700808"/>
              <a:ext cx="2107961" cy="2952328"/>
              <a:chOff x="5220071" y="3429001"/>
              <a:chExt cx="2107961" cy="2952328"/>
            </a:xfrm>
          </p:grpSpPr>
          <p:sp>
            <p:nvSpPr>
              <p:cNvPr id="9" name="Obdélník 8"/>
              <p:cNvSpPr/>
              <p:nvPr/>
            </p:nvSpPr>
            <p:spPr>
              <a:xfrm rot="20393991">
                <a:off x="5339825" y="3738563"/>
                <a:ext cx="1271599" cy="157163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sk-SK"/>
              </a:p>
            </p:txBody>
          </p:sp>
          <p:pic>
            <p:nvPicPr>
              <p:cNvPr id="17417" name="Zástupný symbol pro obsah 3"/>
              <p:cNvPicPr>
                <a:picLocks noChangeAspect="1"/>
              </p:cNvPicPr>
              <p:nvPr/>
            </p:nvPicPr>
            <p:blipFill>
              <a:blip r:embed="rId5" cstate="print"/>
              <a:srcRect l="14514" t="11414" r="17232" b="23608"/>
              <a:stretch>
                <a:fillRect/>
              </a:stretch>
            </p:blipFill>
            <p:spPr bwMode="auto">
              <a:xfrm rot="5400000">
                <a:off x="4797888" y="3851184"/>
                <a:ext cx="2952328" cy="21079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3" name="TextovéPole 12"/>
          <p:cNvSpPr txBox="1"/>
          <p:nvPr/>
        </p:nvSpPr>
        <p:spPr>
          <a:xfrm>
            <a:off x="5003800" y="1846263"/>
            <a:ext cx="4032250" cy="36933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k-SK" i="1" dirty="0">
                <a:latin typeface="+mj-lt"/>
              </a:rPr>
              <a:t>Monografie: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sk-SK" b="1" i="1" dirty="0">
                <a:latin typeface="+mj-lt"/>
              </a:rPr>
              <a:t>BEZPEČNÁ TECHNIKA, BEZPEČNÉ PRACOVISKÁ – ATRIBÚTY PROSPERUJÚCEJ SPOLOČNOSTI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sk-SK" i="1" dirty="0">
                <a:latin typeface="+mj-lt"/>
              </a:rPr>
              <a:t>BEZPEČNOSŤ  A RIZIKÁ TECHNICKÝCH SYSTÉMOV</a:t>
            </a:r>
          </a:p>
          <a:p>
            <a:pPr>
              <a:defRPr/>
            </a:pPr>
            <a:endParaRPr lang="sk-SK" i="1" dirty="0">
              <a:latin typeface="+mj-lt"/>
            </a:endParaRPr>
          </a:p>
          <a:p>
            <a:pPr>
              <a:defRPr/>
            </a:pPr>
            <a:r>
              <a:rPr lang="sk-SK" i="1" dirty="0">
                <a:latin typeface="+mj-lt"/>
              </a:rPr>
              <a:t>Skriptá: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sk-SK" i="1" dirty="0">
                <a:latin typeface="+mj-lt"/>
              </a:rPr>
              <a:t>TEÓRIA A PRAX BEZPEČNOSTI A OCHRANY ZDRAVIA PRI PRÁCI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sk-SK" i="1" dirty="0">
                <a:latin typeface="+mj-lt"/>
              </a:rPr>
              <a:t>MANAŽÉRSTVO RIZÍK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sk-SK" b="1" i="1" dirty="0">
                <a:latin typeface="+mj-lt"/>
              </a:rPr>
              <a:t>RIADENIE RIZÍK – VŠB FBI Ostrava -2021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7715200" cy="1143000"/>
          </a:xfrm>
        </p:spPr>
        <p:txBody>
          <a:bodyPr/>
          <a:lstStyle/>
          <a:p>
            <a:pPr eaLnBrk="1" hangingPunct="1"/>
            <a:r>
              <a:rPr lang="sk-SK" sz="3200" b="1" dirty="0"/>
              <a:t>Prípadová štúdia  </a:t>
            </a:r>
            <a:br>
              <a:rPr lang="sk-SK" sz="3200" b="1" dirty="0"/>
            </a:br>
            <a:r>
              <a:rPr lang="sk-SK" sz="3200" b="1" dirty="0"/>
              <a:t> Bezpečnostné predpisy v lietadle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28800"/>
            <a:ext cx="8229600" cy="4824536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sz="2800" dirty="0"/>
              <a:t> </a:t>
            </a:r>
            <a:r>
              <a:rPr lang="sk-SK" sz="2800" b="1" dirty="0"/>
              <a:t>Letecká linka Košice – </a:t>
            </a:r>
            <a:r>
              <a:rPr lang="sk-SK" sz="2800" b="1" dirty="0" err="1"/>
              <a:t>Antalya</a:t>
            </a:r>
            <a:r>
              <a:rPr lang="sk-SK" sz="2800" b="1" dirty="0"/>
              <a:t>: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sz="2800" dirty="0"/>
              <a:t>-  Lietadlo tureckej spoločnosti 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sz="2800" dirty="0"/>
              <a:t>-  Komunikácia v lietadle zo strany leteckej spoločnosti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sz="2800" dirty="0"/>
              <a:t>	- turecky a anglicky</a:t>
            </a:r>
          </a:p>
          <a:p>
            <a:pPr algn="just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sk-SK" sz="2800" dirty="0"/>
              <a:t>Cestujúci 100% slovenský občania</a:t>
            </a:r>
          </a:p>
          <a:p>
            <a:pPr algn="just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sk-SK" sz="2800" dirty="0"/>
              <a:t>Bezpečnostné predpisy – v AJ</a:t>
            </a:r>
          </a:p>
          <a:p>
            <a:pPr algn="just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sk-SK" sz="2800" dirty="0"/>
              <a:t>Informácie stewardiek – v AJ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sk-SK" sz="2800" dirty="0"/>
              <a:t>Otázka?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sk-SK" sz="2800" dirty="0"/>
              <a:t>Aká je efektivita v rámci prevencie rizík pre cestujúcich</a:t>
            </a:r>
          </a:p>
        </p:txBody>
      </p:sp>
    </p:spTree>
    <p:extLst>
      <p:ext uri="{BB962C8B-B14F-4D97-AF65-F5344CB8AC3E}">
        <p14:creationId xmlns:p14="http://schemas.microsoft.com/office/powerpoint/2010/main" val="1601539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7715200" cy="1143000"/>
          </a:xfrm>
        </p:spPr>
        <p:txBody>
          <a:bodyPr/>
          <a:lstStyle/>
          <a:p>
            <a:pPr eaLnBrk="1" hangingPunct="1"/>
            <a:r>
              <a:rPr lang="sk-SK" sz="3200" b="1" dirty="0"/>
              <a:t>Prípadová štúdia  </a:t>
            </a:r>
            <a:br>
              <a:rPr lang="sk-SK" sz="3200" b="1" dirty="0"/>
            </a:br>
            <a:r>
              <a:rPr lang="sk-SK" sz="3200" b="1" dirty="0"/>
              <a:t> Východ z reštaurácie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28800"/>
            <a:ext cx="8229600" cy="4824536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sz="2800" b="1" dirty="0"/>
              <a:t>Drevená schody – bez zábradlia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sz="2800" b="1" dirty="0"/>
              <a:t>Otváracie hodiny do 23.00, cez víkend do 2.00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sz="2800" b="1" dirty="0"/>
              <a:t>Priestor z vonkajšej strany – neosvetlený.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56992"/>
            <a:ext cx="3777698" cy="2833274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606" y="3356992"/>
            <a:ext cx="3761149" cy="282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43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5972175" cy="1143000"/>
          </a:xfrm>
        </p:spPr>
        <p:txBody>
          <a:bodyPr/>
          <a:lstStyle/>
          <a:p>
            <a:pPr eaLnBrk="1" hangingPunct="1"/>
            <a:r>
              <a:rPr lang="sk-SK" b="1" i="1"/>
              <a:t>„Viac bezpečnosti"</a:t>
            </a:r>
            <a:r>
              <a:rPr lang="sk-SK" b="1"/>
              <a:t> 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928813"/>
            <a:ext cx="8229600" cy="4197350"/>
          </a:xfrm>
        </p:spPr>
        <p:txBody>
          <a:bodyPr rtlCol="0">
            <a:normAutofit fontScale="85000" lnSpcReduction="2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dirty="0"/>
              <a:t>   - je cieľom všetkých rozhodnutí pri zvyšovaní výkonnosti úspešnej organizácie napr. pri plánovaní nákupu nových strojov, pri projektovaní výrobných procesov, pri riadení ľudských zdrojov, pri znižovaní celkových nákladov vo výrobnom procese.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dirty="0"/>
              <a:t> 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dirty="0"/>
              <a:t>   Bezpečné a funkčné stroje, príp. komplexné strojové systémy, môžu zabezpečiť úplnosť kruhu kvality vo výrobe tak, aby výsledkom bol produkt vyznačujúci sa kvalitou, ktorá umožní jeho predajnosť.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dirty="0"/>
              <a:t> 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38" y="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1727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k-SK" sz="4400"/>
              <a:t>„Viac bezpečnosti“</a:t>
            </a:r>
            <a:endParaRPr lang="sk-SK" sz="4400" dirty="0"/>
          </a:p>
        </p:txBody>
      </p:sp>
      <p:pic>
        <p:nvPicPr>
          <p:cNvPr id="30722" name="Obrázek 3" descr="cyklista.jpg"/>
          <p:cNvPicPr>
            <a:picLocks noChangeAspect="1"/>
          </p:cNvPicPr>
          <p:nvPr/>
        </p:nvPicPr>
        <p:blipFill>
          <a:blip r:embed="rId2" cstate="print"/>
          <a:srcRect b="8939"/>
          <a:stretch>
            <a:fillRect/>
          </a:stretch>
        </p:blipFill>
        <p:spPr bwMode="auto">
          <a:xfrm>
            <a:off x="971550" y="1566863"/>
            <a:ext cx="7210425" cy="517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 idx="4294967295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sk-SK" dirty="0"/>
              <a:t>„Viac bezpečnosti“</a:t>
            </a:r>
          </a:p>
        </p:txBody>
      </p:sp>
      <p:sp>
        <p:nvSpPr>
          <p:cNvPr id="31746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401050" cy="4525963"/>
          </a:xfrm>
        </p:spPr>
        <p:txBody>
          <a:bodyPr/>
          <a:lstStyle/>
          <a:p>
            <a:pPr eaLnBrk="1" hangingPunct="1"/>
            <a:r>
              <a:rPr lang="sk-SK" sz="2400"/>
              <a:t>pri plánovaní nových strojov, komplexných zariadení, ako aj rôznych druhov činností.  </a:t>
            </a:r>
          </a:p>
          <a:p>
            <a:pPr eaLnBrk="1" hangingPunct="1"/>
            <a:endParaRPr lang="sk-SK" sz="2400"/>
          </a:p>
        </p:txBody>
      </p:sp>
      <p:graphicFrame>
        <p:nvGraphicFramePr>
          <p:cNvPr id="4" name="Diagram 3"/>
          <p:cNvGraphicFramePr/>
          <p:nvPr/>
        </p:nvGraphicFramePr>
        <p:xfrm>
          <a:off x="142844" y="2285992"/>
          <a:ext cx="6500858" cy="3214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bdélník 4"/>
          <p:cNvSpPr>
            <a:spLocks noChangeArrowheads="1"/>
          </p:cNvSpPr>
          <p:nvPr/>
        </p:nvSpPr>
        <p:spPr bwMode="auto">
          <a:xfrm>
            <a:off x="6643688" y="2857500"/>
            <a:ext cx="2286000" cy="2143125"/>
          </a:xfrm>
          <a:prstGeom prst="rect">
            <a:avLst/>
          </a:prstGeom>
          <a:gradFill flip="none"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path path="circle">
              <a:fillToRect l="50000" t="50000" r="50000" b="50000"/>
            </a:path>
            <a:tileRect/>
          </a:gradFill>
          <a:ln w="9525" algn="ctr">
            <a:solidFill>
              <a:srgbClr val="F6924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sk-SK" dirty="0">
                <a:solidFill>
                  <a:schemeClr val="dk1"/>
                </a:solidFill>
                <a:latin typeface="+mn-lt"/>
                <a:cs typeface="+mn-cs"/>
              </a:rPr>
              <a:t>Prerušenie výrobného procesu, príp. vykonávanej činnosti, s dôsledkami pre všetky jeho zložky. </a:t>
            </a:r>
          </a:p>
          <a:p>
            <a:pPr algn="ctr">
              <a:defRPr/>
            </a:pPr>
            <a:endParaRPr lang="sk-SK" dirty="0">
              <a:solidFill>
                <a:schemeClr val="dk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 idx="4294967295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sk-SK" sz="4000" b="1" dirty="0"/>
              <a:t>Vývoj bezpečnosti a ochrany zdravia pri práci</a:t>
            </a:r>
            <a:endParaRPr lang="sk-SK" sz="4000" dirty="0"/>
          </a:p>
        </p:txBody>
      </p:sp>
      <p:sp>
        <p:nvSpPr>
          <p:cNvPr id="33794" name="Content Placeholder 2"/>
          <p:cNvSpPr>
            <a:spLocks noGrp="1"/>
          </p:cNvSpPr>
          <p:nvPr>
            <p:ph idx="4294967295"/>
          </p:nvPr>
        </p:nvSpPr>
        <p:spPr>
          <a:xfrm>
            <a:off x="285750" y="1428750"/>
            <a:ext cx="8401050" cy="4786313"/>
          </a:xfrm>
        </p:spPr>
        <p:txBody>
          <a:bodyPr/>
          <a:lstStyle/>
          <a:p>
            <a:pPr algn="just"/>
            <a:r>
              <a:rPr lang="sk-SK" sz="2000" dirty="0"/>
              <a:t>Príspevok bezpečnosti a ochrany zdravia pri práci pre úspešnosť podniku, pre úspešnosť národného hospodárstva ako aj pre sociálne systémy musí byť presvedčujúco formulovaný. Nesmie sa však pritom hľadať len ekonomické zdôvodnenie. </a:t>
            </a:r>
            <a:r>
              <a:rPr lang="sk-SK" sz="2000" b="1" u="sng" dirty="0"/>
              <a:t>BOZP je a ostane dôležitou humánnou a etickou povinnosťou.</a:t>
            </a:r>
            <a:endParaRPr lang="sk-SK" sz="2000" b="1" dirty="0"/>
          </a:p>
          <a:p>
            <a:pPr algn="just"/>
            <a:r>
              <a:rPr lang="sk-SK" sz="2000" dirty="0"/>
              <a:t>BOZP musí prekonať svoju orientáciu na priemyselné výrobné odvetvia a musí sa intenzívnejšie orientovať na moderné oblasti národného hospodárstva /energetika, nové technológie, </a:t>
            </a:r>
            <a:r>
              <a:rPr lang="sk-SK" sz="2000" dirty="0" err="1"/>
              <a:t>cybersecurity</a:t>
            </a:r>
            <a:r>
              <a:rPr lang="sk-SK" sz="2000" dirty="0"/>
              <a:t>, vodíkové technológie a pod./ ako aj na služby v širšom slova zmysle. </a:t>
            </a:r>
            <a:r>
              <a:rPr lang="sk-SK" sz="2000" b="1" u="sng" dirty="0"/>
              <a:t>Postupne sa musí rozširovať na všetky oblasti života.</a:t>
            </a:r>
            <a:endParaRPr lang="sk-SK" sz="2000" b="1" dirty="0"/>
          </a:p>
          <a:p>
            <a:pPr algn="just"/>
            <a:r>
              <a:rPr lang="sk-SK" sz="2000" dirty="0"/>
              <a:t>BOZP potrebuje silných partnerov napr. systém sociálneho zabezpečenia a úrazového  poistenia, ale aj podporu v podnikoch, spolkoch, profesijných organizáciách a vo všetkých zložkách </a:t>
            </a:r>
            <a:r>
              <a:rPr lang="sk-SK" sz="2000" b="1" u="sng" dirty="0"/>
              <a:t>spoločenského života</a:t>
            </a:r>
            <a:r>
              <a:rPr lang="sk-SK" sz="2000" dirty="0"/>
              <a:t>.</a:t>
            </a:r>
            <a:endParaRPr lang="sk-SK" sz="2000" b="1" dirty="0"/>
          </a:p>
          <a:p>
            <a:pPr algn="just"/>
            <a:endParaRPr lang="sk-SK" sz="20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ontent Placeholder 2"/>
          <p:cNvSpPr>
            <a:spLocks noGrp="1"/>
          </p:cNvSpPr>
          <p:nvPr>
            <p:ph idx="4294967295"/>
          </p:nvPr>
        </p:nvSpPr>
        <p:spPr>
          <a:xfrm>
            <a:off x="251520" y="260648"/>
            <a:ext cx="8229600" cy="5768975"/>
          </a:xfrm>
        </p:spPr>
        <p:txBody>
          <a:bodyPr/>
          <a:lstStyle/>
          <a:p>
            <a:pPr algn="just">
              <a:lnSpc>
                <a:spcPct val="80000"/>
              </a:lnSpc>
            </a:pPr>
            <a:r>
              <a:rPr lang="sk-SK" sz="2700" dirty="0"/>
              <a:t>Odborníci v oblasti BOZP sa musia zo skupiny „jednoduchých kontrolórov" dostať do skupiny odborníkov na riešenie problémov príp. do skupiny odborných poradcov ako aj do skupiny manažérov a </a:t>
            </a:r>
            <a:r>
              <a:rPr lang="sk-SK" sz="2700" b="1" u="sng" dirty="0"/>
              <a:t>musia sa stať súčasťou podnikovej kultúry firiem</a:t>
            </a:r>
            <a:r>
              <a:rPr lang="sk-SK" sz="2700" dirty="0"/>
              <a:t>.</a:t>
            </a:r>
            <a:endParaRPr lang="sk-SK" sz="2700" b="1" dirty="0"/>
          </a:p>
          <a:p>
            <a:pPr algn="just">
              <a:lnSpc>
                <a:spcPct val="80000"/>
              </a:lnSpc>
            </a:pPr>
            <a:r>
              <a:rPr lang="sk-SK" sz="2700" dirty="0"/>
              <a:t>Právne predpisy v oblasti BOZP musia vytvoriť priestor </a:t>
            </a:r>
            <a:r>
              <a:rPr lang="sk-SK" sz="2700" b="1" u="sng" dirty="0"/>
              <a:t>pre systémové riešenia</a:t>
            </a:r>
            <a:r>
              <a:rPr lang="sk-SK" sz="2700" dirty="0"/>
              <a:t> a nesmú sa orientovať na technické detaily – problematika ad hoc riešení.</a:t>
            </a:r>
            <a:endParaRPr lang="sk-SK" sz="2700" b="1" dirty="0"/>
          </a:p>
          <a:p>
            <a:pPr algn="just">
              <a:lnSpc>
                <a:spcPct val="80000"/>
              </a:lnSpc>
            </a:pPr>
            <a:r>
              <a:rPr lang="sk-SK" sz="2700" dirty="0"/>
              <a:t>V rámci riadenia systémov BOZP sa budú využívať </a:t>
            </a:r>
            <a:r>
              <a:rPr lang="sk-SK" sz="2700" b="1" u="sng" dirty="0"/>
              <a:t>moderné informačné a komunikačné techniky ako aj nástroje umelej inteligencie </a:t>
            </a:r>
            <a:r>
              <a:rPr lang="sk-SK" sz="2700" u="sng" dirty="0"/>
              <a:t>/napr. simulačné techniky a technológie/</a:t>
            </a:r>
            <a:r>
              <a:rPr lang="sk-SK" sz="2700" dirty="0"/>
              <a:t>.</a:t>
            </a:r>
          </a:p>
          <a:p>
            <a:pPr algn="just">
              <a:lnSpc>
                <a:spcPct val="80000"/>
              </a:lnSpc>
            </a:pPr>
            <a:r>
              <a:rPr lang="sk-SK" sz="2700" dirty="0"/>
              <a:t>Právne predpisy pre bezpečnosť a ochranu zdravia pri práci ako aj dozor nad bezpečnosťou a ochranou zdravia pri práci musia byť účinné aj v prípadoch, ktoré vzniknú v dôsledku </a:t>
            </a:r>
            <a:r>
              <a:rPr lang="sk-SK" sz="2700" b="1" u="sng" dirty="0"/>
              <a:t>nárastu atypických pracovných situácií </a:t>
            </a:r>
            <a:r>
              <a:rPr lang="sk-SK" sz="2700" dirty="0"/>
              <a:t>– dôsledok nových technológii, súčasného štýlu života</a:t>
            </a:r>
            <a:endParaRPr lang="sk-SK" sz="2700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Zástupný symbol pro obsah 2"/>
          <p:cNvSpPr>
            <a:spLocks noGrp="1"/>
          </p:cNvSpPr>
          <p:nvPr>
            <p:ph idx="4294967295"/>
          </p:nvPr>
        </p:nvSpPr>
        <p:spPr>
          <a:xfrm>
            <a:off x="428625" y="1143000"/>
            <a:ext cx="8229600" cy="4525963"/>
          </a:xfrm>
        </p:spPr>
        <p:txBody>
          <a:bodyPr/>
          <a:lstStyle/>
          <a:p>
            <a:pPr algn="just">
              <a:lnSpc>
                <a:spcPct val="80000"/>
              </a:lnSpc>
            </a:pPr>
            <a:r>
              <a:rPr lang="sk-SK" sz="3000" dirty="0"/>
              <a:t>Bezpečnosť a ochrana zdravia pri práci sa musí rozvíjať v súlade s praxou v rámci EÚ, tzn. </a:t>
            </a:r>
            <a:r>
              <a:rPr lang="sk-SK" sz="3000" b="1" u="sng" dirty="0"/>
              <a:t>národné štruktúry a národné postupy sa musia integrovať do celoeurópskych. 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sk-SK" sz="3000" dirty="0"/>
              <a:t>    Bezpečnosť nepozná hranice štátov.</a:t>
            </a:r>
          </a:p>
          <a:p>
            <a:pPr algn="just">
              <a:lnSpc>
                <a:spcPct val="80000"/>
              </a:lnSpc>
            </a:pPr>
            <a:endParaRPr lang="sk-SK" sz="3000" b="1" dirty="0"/>
          </a:p>
          <a:p>
            <a:pPr algn="just">
              <a:lnSpc>
                <a:spcPct val="80000"/>
              </a:lnSpc>
            </a:pPr>
            <a:r>
              <a:rPr lang="sk-SK" sz="3000" dirty="0"/>
              <a:t>Systém manažérstva BOZP </a:t>
            </a:r>
            <a:r>
              <a:rPr lang="sk-SK" sz="3000" b="1" u="sng" dirty="0"/>
              <a:t>bude súčasťou integrovaných prístupov riadenia firmy</a:t>
            </a:r>
            <a:r>
              <a:rPr lang="sk-SK" sz="3000" dirty="0"/>
              <a:t> a spolu so systémom manažérstva kvality a environmentálnym manažérskym systémom bude vytvárať jeden z pilierov ich úspešnosti.</a:t>
            </a:r>
            <a:endParaRPr lang="sk-SK" sz="3000" b="1" dirty="0"/>
          </a:p>
          <a:p>
            <a:pPr algn="just">
              <a:lnSpc>
                <a:spcPct val="80000"/>
              </a:lnSpc>
            </a:pPr>
            <a:endParaRPr lang="sk-SK" sz="3000" dirty="0"/>
          </a:p>
          <a:p>
            <a:pPr>
              <a:lnSpc>
                <a:spcPct val="80000"/>
              </a:lnSpc>
            </a:pPr>
            <a:endParaRPr lang="sk-SK" sz="30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Nadpis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sk-SK" b="1" dirty="0"/>
              <a:t>Čo to je nebezpečenstvo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614738"/>
          </a:xfrm>
        </p:spPr>
        <p:txBody>
          <a:bodyPr rtlCol="0">
            <a:normAutofit fontScale="92500" lnSpcReduction="2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dirty="0"/>
              <a:t>       Keď sa v hovorovej reči hovorí, že </a:t>
            </a:r>
            <a:r>
              <a:rPr lang="sk-SK" b="1" dirty="0">
                <a:solidFill>
                  <a:srgbClr val="FF0000"/>
                </a:solidFill>
              </a:rPr>
              <a:t>nebezpečenstvo číha na človeka pri každej činnosti </a:t>
            </a:r>
            <a:r>
              <a:rPr lang="sk-SK" dirty="0"/>
              <a:t>je to zrejme pravda. Na základe tohto tvrdenia je možné priblížiť sa k niektorej z možných definícií tohto pojmu. Pochopenie jeho jednoznačného významu je predpokladom pre úvahy o bezpečnosti práce príp. bezpečnosti technických systémov a ich začlenenia do každodenného života a to či na pracovisku alebo v súkromnom živote.</a:t>
            </a:r>
            <a:endParaRPr lang="sk-SK" b="1" dirty="0"/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dirty="0"/>
          </a:p>
        </p:txBody>
      </p:sp>
      <p:pic>
        <p:nvPicPr>
          <p:cNvPr id="37892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8" y="5143500"/>
            <a:ext cx="2214562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" y="142875"/>
            <a:ext cx="8229600" cy="2500313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sz="2400" dirty="0"/>
              <a:t>       Ak sa objekty ako </a:t>
            </a:r>
            <a:r>
              <a:rPr lang="sk-SK" sz="2400" i="1" dirty="0"/>
              <a:t>napr. stroje a strojové systémy, materiály, výrobné technológie, rôzne pracovné činnosti</a:t>
            </a:r>
            <a:r>
              <a:rPr lang="sk-SK" sz="2400" dirty="0"/>
              <a:t> - vyznačujú tým, že môžu spôsobiť neočakávaný negatívny dôsledok /jav/ - </a:t>
            </a:r>
            <a:r>
              <a:rPr lang="sk-SK" sz="2400" i="1" dirty="0"/>
              <a:t>napr. poškodenie človeka alebo majetku</a:t>
            </a:r>
            <a:r>
              <a:rPr lang="sk-SK" sz="2400" dirty="0"/>
              <a:t> - </a:t>
            </a:r>
            <a:r>
              <a:rPr lang="sk-SK" sz="2400" b="1" dirty="0"/>
              <a:t>ide o nebezpečenstvá alebo nebezpečné činnosti.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sz="2400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sk-SK" sz="2400" dirty="0"/>
          </a:p>
        </p:txBody>
      </p:sp>
      <p:pic>
        <p:nvPicPr>
          <p:cNvPr id="38915" name="Picture 5" descr="C:\Documents and Settings\Katarina\My Documents\My Pictures\post-it-note.jpg"/>
          <p:cNvPicPr>
            <a:picLocks noChangeAspect="1" noChangeArrowheads="1"/>
          </p:cNvPicPr>
          <p:nvPr/>
        </p:nvPicPr>
        <p:blipFill>
          <a:blip r:embed="rId2" cstate="print"/>
          <a:srcRect l="17606" t="9621" r="19542" b="15540"/>
          <a:stretch>
            <a:fillRect/>
          </a:stretch>
        </p:blipFill>
        <p:spPr bwMode="auto">
          <a:xfrm rot="-319265">
            <a:off x="2759075" y="2211388"/>
            <a:ext cx="4754563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Obdélník 4"/>
          <p:cNvSpPr>
            <a:spLocks noChangeArrowheads="1"/>
          </p:cNvSpPr>
          <p:nvPr/>
        </p:nvSpPr>
        <p:spPr bwMode="auto">
          <a:xfrm rot="-463251">
            <a:off x="3297238" y="3106738"/>
            <a:ext cx="3889375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sk-SK" sz="2000" i="1">
                <a:latin typeface="Calibri" pitchFamily="34" charset="0"/>
              </a:rPr>
              <a:t>Nebezpečenstvo je vlastnosť objektu spôsobiť neočakávaný negatívny jav - </a:t>
            </a:r>
            <a:r>
              <a:rPr lang="sk-SK" sz="2000" i="1" u="sng">
                <a:latin typeface="Calibri" pitchFamily="34" charset="0"/>
              </a:rPr>
              <a:t>latentná vlastnosť objektu.</a:t>
            </a:r>
          </a:p>
          <a:p>
            <a:pPr algn="just"/>
            <a:endParaRPr lang="sk-SK" sz="2000" b="1" i="1">
              <a:latin typeface="Calibri" pitchFamily="34" charset="0"/>
            </a:endParaRPr>
          </a:p>
          <a:p>
            <a:pPr algn="just"/>
            <a:r>
              <a:rPr lang="sk-SK" sz="2000" i="1">
                <a:latin typeface="Calibri" pitchFamily="34" charset="0"/>
              </a:rPr>
              <a:t>Stroj je nebezpečný vtedy, keď počas jeho prevádzky </a:t>
            </a:r>
            <a:r>
              <a:rPr lang="sk-SK" sz="2000" b="1" i="1" u="sng">
                <a:latin typeface="Calibri" pitchFamily="34" charset="0"/>
              </a:rPr>
              <a:t>môže</a:t>
            </a:r>
            <a:r>
              <a:rPr lang="sk-SK" sz="2000" b="1" i="1">
                <a:latin typeface="Calibri" pitchFamily="34" charset="0"/>
              </a:rPr>
              <a:t> </a:t>
            </a:r>
            <a:r>
              <a:rPr lang="sk-SK" sz="2000" i="1">
                <a:latin typeface="Calibri" pitchFamily="34" charset="0"/>
              </a:rPr>
              <a:t>tento jav vzniknúť.</a:t>
            </a:r>
            <a:endParaRPr lang="sk-SK" sz="2000" b="1" i="1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dpis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sk-SK" sz="4800" b="1" i="1" dirty="0"/>
              <a:t>Bezpečnosť</a:t>
            </a:r>
            <a:r>
              <a:rPr lang="sk-SK" sz="4800" b="1" dirty="0"/>
              <a:t> </a:t>
            </a:r>
            <a:endParaRPr lang="sk-SK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8313" y="1341438"/>
            <a:ext cx="8229600" cy="4929187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dirty="0"/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sk-SK" dirty="0"/>
          </a:p>
        </p:txBody>
      </p: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49988"/>
            <a:ext cx="6143625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571500" y="1571625"/>
            <a:ext cx="814387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sk-SK" sz="3600" i="1" dirty="0">
                <a:latin typeface="Calibri" pitchFamily="34" charset="0"/>
              </a:rPr>
              <a:t>    je charakterizovaná ako vlastnosť objektu napr. stroja, technológie neohrozovať ani osoby a ani okolie.</a:t>
            </a:r>
            <a:endParaRPr lang="sk-SK" sz="3600" b="1" i="1" dirty="0">
              <a:latin typeface="Calibri" pitchFamily="34" charset="0"/>
            </a:endParaRPr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63" y="3319463"/>
            <a:ext cx="2733675" cy="353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8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/>
              <a:t> Čo je to nebezpečenstvo?</a:t>
            </a:r>
            <a:endParaRPr lang="sk-SK" b="1"/>
          </a:p>
        </p:txBody>
      </p:sp>
      <p:sp>
        <p:nvSpPr>
          <p:cNvPr id="37788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77882" name="Object 26"/>
          <p:cNvGraphicFramePr>
            <a:graphicFrameLocks noChangeAspect="1"/>
          </p:cNvGraphicFramePr>
          <p:nvPr/>
        </p:nvGraphicFramePr>
        <p:xfrm>
          <a:off x="1331913" y="1268413"/>
          <a:ext cx="6480175" cy="537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5254566" imgH="4354562" progId="Visio.Drawing.11">
                  <p:embed/>
                </p:oleObj>
              </mc:Choice>
              <mc:Fallback>
                <p:oleObj name="Visio" r:id="rId2" imgW="5254566" imgH="4354562" progId="Visio.Drawing.11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1268413"/>
                        <a:ext cx="6480175" cy="5375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571500" y="428625"/>
            <a:ext cx="554355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sk-SK" b="1"/>
              <a:t>Čo je to ohrozenie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8813"/>
            <a:ext cx="8229600" cy="4197350"/>
          </a:xfrm>
        </p:spPr>
        <p:txBody>
          <a:bodyPr rtlCol="0">
            <a:normAutofit fontScale="70000" lnSpcReduction="20000"/>
          </a:bodyPr>
          <a:lstStyle/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sk-SK" dirty="0"/>
              <a:t>	Keď sa stroj príp. technický objekt uvedie do prevádzky a </a:t>
            </a:r>
            <a:r>
              <a:rPr lang="sk-SK" i="1" dirty="0"/>
              <a:t>nezohľadní</a:t>
            </a:r>
            <a:r>
              <a:rPr lang="sk-SK" dirty="0"/>
              <a:t> sa jeho nebezpečná vlastnosť,</a:t>
            </a:r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sk-SK" dirty="0"/>
              <a:t>	keď sa začnú vykonávať činnosti, pri ktorých sa vyskytujú nebezpečenstvá, </a:t>
            </a:r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sk-SK" dirty="0"/>
              <a:t>	keď sa aktívne začnú používať materiály, ktoré sa vyznačujú nebezpečenstvom dochádza k</a:t>
            </a:r>
            <a:r>
              <a:rPr lang="sk-SK" i="1" dirty="0"/>
              <a:t> ohrozeniu</a:t>
            </a:r>
            <a:r>
              <a:rPr lang="sk-SK" dirty="0"/>
              <a:t> v určitom pracovnom priestore a v čase. 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dirty="0"/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k-SK" dirty="0"/>
              <a:t>Ohrozenie sa môže týkať tak humánneho faktora – osôb, technického faktora –stroje a faktora prostredia – vonkajšie vplyvy. </a:t>
            </a:r>
            <a:endParaRPr lang="sk-SK" b="1" dirty="0"/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sk-SK" b="1" dirty="0"/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k-SK" dirty="0"/>
              <a:t>Ohrozenie možno chápať ako možnosť aktivovania nebezpečenstva - </a:t>
            </a:r>
            <a:r>
              <a:rPr lang="sk-SK" u="sng" dirty="0"/>
              <a:t>aktívna vlastnosť objektu.</a:t>
            </a:r>
            <a:endParaRPr lang="sk-SK" b="1" i="1" dirty="0"/>
          </a:p>
        </p:txBody>
      </p:sp>
      <p:pic>
        <p:nvPicPr>
          <p:cNvPr id="37888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0" y="142875"/>
            <a:ext cx="260032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/>
              <a:t>Čo je to ohrozenie?</a:t>
            </a:r>
          </a:p>
        </p:txBody>
      </p:sp>
      <p:pic>
        <p:nvPicPr>
          <p:cNvPr id="3799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266825"/>
            <a:ext cx="6553200" cy="541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29" name="Rectangle 2"/>
          <p:cNvSpPr>
            <a:spLocks noGrp="1" noChangeArrowheads="1"/>
          </p:cNvSpPr>
          <p:nvPr>
            <p:ph type="title" idx="4294967295"/>
          </p:nvPr>
        </p:nvSpPr>
        <p:spPr>
          <a:solidFill>
            <a:srgbClr val="FF9933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sk-SK" sz="3800" b="1"/>
              <a:t>Definovanie nebezpečenstiev / ohrození</a:t>
            </a:r>
          </a:p>
        </p:txBody>
      </p:sp>
      <p:sp>
        <p:nvSpPr>
          <p:cNvPr id="380930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sk-SK" sz="2600"/>
              <a:t>Mechanické</a:t>
            </a:r>
          </a:p>
          <a:p>
            <a:pPr eaLnBrk="1" hangingPunct="1"/>
            <a:r>
              <a:rPr lang="sk-SK" sz="2600"/>
              <a:t>Elektrické</a:t>
            </a:r>
          </a:p>
          <a:p>
            <a:pPr eaLnBrk="1" hangingPunct="1"/>
            <a:r>
              <a:rPr lang="sk-SK" sz="2600"/>
              <a:t>Tepelné</a:t>
            </a:r>
          </a:p>
          <a:p>
            <a:pPr eaLnBrk="1" hangingPunct="1"/>
            <a:r>
              <a:rPr lang="sk-SK" sz="2600"/>
              <a:t>Ohrozenie hlukom</a:t>
            </a:r>
          </a:p>
          <a:p>
            <a:pPr eaLnBrk="1" hangingPunct="1"/>
            <a:r>
              <a:rPr lang="sk-SK" sz="2600"/>
              <a:t>Ohrozenie vibráciami</a:t>
            </a:r>
          </a:p>
          <a:p>
            <a:pPr eaLnBrk="1" hangingPunct="1"/>
            <a:r>
              <a:rPr lang="sk-SK" sz="2600"/>
              <a:t>Ohrozenie žiarením</a:t>
            </a:r>
          </a:p>
          <a:p>
            <a:pPr eaLnBrk="1" hangingPunct="1"/>
            <a:r>
              <a:rPr lang="sk-SK" sz="2600"/>
              <a:t>Materiálom a látkami</a:t>
            </a:r>
          </a:p>
          <a:p>
            <a:pPr eaLnBrk="1" hangingPunct="1"/>
            <a:r>
              <a:rPr lang="sk-SK" sz="2600"/>
              <a:t>Zanedbaním ergonomických zásad</a:t>
            </a:r>
          </a:p>
        </p:txBody>
      </p:sp>
      <p:sp>
        <p:nvSpPr>
          <p:cNvPr id="38093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sk-SK" sz="2600"/>
              <a:t>Ohrozenie pošmyknutím zakopnutím a pádom</a:t>
            </a:r>
          </a:p>
          <a:p>
            <a:pPr eaLnBrk="1" hangingPunct="1"/>
            <a:r>
              <a:rPr lang="sk-SK" sz="2600"/>
              <a:t>Ohrozenie prostredím</a:t>
            </a:r>
          </a:p>
          <a:p>
            <a:pPr eaLnBrk="1" hangingPunct="1"/>
            <a:r>
              <a:rPr lang="sk-SK" sz="2600"/>
              <a:t>Kombinované ohrozenia</a:t>
            </a:r>
          </a:p>
          <a:p>
            <a:pPr eaLnBrk="1" hangingPunct="1"/>
            <a:r>
              <a:rPr lang="sk-SK" sz="2600"/>
              <a:t>Nové ohrozenia vplyvom nových technológií a materiálov</a:t>
            </a:r>
          </a:p>
        </p:txBody>
      </p:sp>
      <p:sp>
        <p:nvSpPr>
          <p:cNvPr id="380932" name="AutoShape 6"/>
          <p:cNvSpPr>
            <a:spLocks noChangeArrowheads="1"/>
          </p:cNvSpPr>
          <p:nvPr/>
        </p:nvSpPr>
        <p:spPr bwMode="auto">
          <a:xfrm rot="10800000">
            <a:off x="1185863" y="5949950"/>
            <a:ext cx="4968875" cy="792163"/>
          </a:xfrm>
          <a:prstGeom prst="wedgeRoundRectCallout">
            <a:avLst>
              <a:gd name="adj1" fmla="val -11056"/>
              <a:gd name="adj2" fmla="val 410519"/>
              <a:gd name="adj3" fmla="val 16667"/>
            </a:avLst>
          </a:prstGeom>
          <a:solidFill>
            <a:srgbClr val="FFCC99"/>
          </a:solidFill>
          <a:ln w="28575">
            <a:solidFill>
              <a:srgbClr val="CC6600"/>
            </a:solidFill>
            <a:miter lim="800000"/>
            <a:headEnd/>
            <a:tailEnd/>
          </a:ln>
        </p:spPr>
        <p:txBody>
          <a:bodyPr rot="10800000"/>
          <a:lstStyle/>
          <a:p>
            <a:pPr algn="ctr"/>
            <a:endParaRPr lang="cs-CZ" sz="2400"/>
          </a:p>
        </p:txBody>
      </p:sp>
      <p:sp>
        <p:nvSpPr>
          <p:cNvPr id="380933" name="Text Box 7"/>
          <p:cNvSpPr txBox="1">
            <a:spLocks noChangeArrowheads="1"/>
          </p:cNvSpPr>
          <p:nvPr/>
        </p:nvSpPr>
        <p:spPr bwMode="auto">
          <a:xfrm>
            <a:off x="1185863" y="5910263"/>
            <a:ext cx="496728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sz="1600"/>
              <a:t>Ako často sa môže vyskytnúť existujúce ohrozenie v mojom pracovnom procese, s akou pravdepodobnosťou?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 idx="4294967295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sk-SK" b="1" dirty="0"/>
              <a:t>Posudzovanie </a:t>
            </a:r>
            <a:r>
              <a:rPr lang="sk-SK" b="1" dirty="0">
                <a:solidFill>
                  <a:schemeClr val="tx1"/>
                </a:solidFill>
              </a:rPr>
              <a:t>miery ohrozenia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71500" y="1571625"/>
            <a:ext cx="7972425" cy="4554538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dirty="0"/>
              <a:t>     Pri posúdení miery ohrozenia - ako negatívneho javu - je potrebné určiť pravdepodobnosť jeho vzniku a posúdiť rozsah možných dôsledkov pôsobenia negatívneho javu, t.j. posúdiť </a:t>
            </a:r>
            <a:r>
              <a:rPr lang="sk-SK" b="1" i="1" dirty="0"/>
              <a:t>riziko.</a:t>
            </a:r>
            <a:r>
              <a:rPr lang="sk-SK" dirty="0"/>
              <a:t> 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sz="1800" dirty="0"/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sz="1800" dirty="0"/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sz="1800" dirty="0"/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sz="1800" dirty="0"/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sz="1800" dirty="0"/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sz="1800" dirty="0"/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dirty="0"/>
          </a:p>
        </p:txBody>
      </p:sp>
      <p:pic>
        <p:nvPicPr>
          <p:cNvPr id="38195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5249" y="4293096"/>
            <a:ext cx="1928812" cy="16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7" name="Nadpis 1"/>
          <p:cNvSpPr>
            <a:spLocks noGrp="1"/>
          </p:cNvSpPr>
          <p:nvPr>
            <p:ph type="title" idx="4294967295"/>
          </p:nvPr>
        </p:nvSpPr>
        <p:spPr>
          <a:xfrm>
            <a:off x="357188" y="1500188"/>
            <a:ext cx="3429000" cy="642937"/>
          </a:xfrm>
        </p:spPr>
        <p:txBody>
          <a:bodyPr/>
          <a:lstStyle/>
          <a:p>
            <a:pPr algn="l" eaLnBrk="1" hangingPunct="1"/>
            <a:r>
              <a:rPr lang="cs-CZ" sz="3200" b="1" i="1"/>
              <a:t>Nebezpečenstvo</a:t>
            </a:r>
            <a:endParaRPr lang="sk-SK" sz="3200" b="1"/>
          </a:p>
        </p:txBody>
      </p:sp>
      <p:sp>
        <p:nvSpPr>
          <p:cNvPr id="382978" name="Zástupný symbol pro obsah 2"/>
          <p:cNvSpPr>
            <a:spLocks noGrp="1"/>
          </p:cNvSpPr>
          <p:nvPr>
            <p:ph idx="4294967295"/>
          </p:nvPr>
        </p:nvSpPr>
        <p:spPr>
          <a:xfrm>
            <a:off x="357188" y="2071688"/>
            <a:ext cx="8229600" cy="1614487"/>
          </a:xfrm>
        </p:spPr>
        <p:txBody>
          <a:bodyPr/>
          <a:lstStyle/>
          <a:p>
            <a:pPr algn="just" eaLnBrk="1" hangingPunct="1">
              <a:spcBef>
                <a:spcPct val="0"/>
              </a:spcBef>
              <a:buFont typeface="Arial" charset="0"/>
              <a:buNone/>
            </a:pPr>
            <a:r>
              <a:rPr lang="sk-SK" sz="2400" b="1" dirty="0"/>
              <a:t>	Je vlastnosť</a:t>
            </a:r>
            <a:r>
              <a:rPr lang="sk-SK" sz="2400" dirty="0"/>
              <a:t> stroja, subjektu, technológie, skutku, ako aj človeka spôsobiť poškodenie a následne škodu – negatívny jav!</a:t>
            </a:r>
          </a:p>
        </p:txBody>
      </p:sp>
      <p:sp>
        <p:nvSpPr>
          <p:cNvPr id="4" name="Nadpis 1"/>
          <p:cNvSpPr txBox="1">
            <a:spLocks/>
          </p:cNvSpPr>
          <p:nvPr/>
        </p:nvSpPr>
        <p:spPr bwMode="auto">
          <a:xfrm>
            <a:off x="285750" y="3714750"/>
            <a:ext cx="32861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cs-CZ" sz="3200" b="1" i="1" dirty="0" err="1">
                <a:latin typeface="+mj-lt"/>
                <a:ea typeface="+mj-ea"/>
                <a:cs typeface="+mj-cs"/>
              </a:rPr>
              <a:t>Ohrozenie</a:t>
            </a:r>
            <a:endParaRPr lang="sk-SK" sz="3200" b="1" dirty="0">
              <a:latin typeface="+mj-lt"/>
              <a:ea typeface="+mj-ea"/>
              <a:cs typeface="+mj-cs"/>
            </a:endParaRPr>
          </a:p>
        </p:txBody>
      </p:sp>
      <p:sp>
        <p:nvSpPr>
          <p:cNvPr id="38917" name="TextovéPole 4"/>
          <p:cNvSpPr txBox="1">
            <a:spLocks noChangeArrowheads="1"/>
          </p:cNvSpPr>
          <p:nvPr/>
        </p:nvSpPr>
        <p:spPr bwMode="auto">
          <a:xfrm>
            <a:off x="714375" y="4429125"/>
            <a:ext cx="8072438" cy="1200150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defRPr/>
            </a:pPr>
            <a:r>
              <a:rPr lang="cs-CZ" sz="2400" b="1" dirty="0">
                <a:latin typeface="+mn-lt"/>
                <a:cs typeface="+mn-cs"/>
              </a:rPr>
              <a:t>Je stav, </a:t>
            </a:r>
            <a:r>
              <a:rPr lang="cs-CZ" sz="2400" dirty="0">
                <a:latin typeface="+mn-lt"/>
                <a:cs typeface="+mn-cs"/>
              </a:rPr>
              <a:t>v ktorom je objekt napr. človek a/alebo stroj v definovanom priestore a čase schopný aktivovať nebezpečenstvo. </a:t>
            </a:r>
            <a:endParaRPr lang="sk-SK" sz="2400" dirty="0">
              <a:latin typeface="+mn-lt"/>
              <a:cs typeface="+mn-cs"/>
            </a:endParaRPr>
          </a:p>
        </p:txBody>
      </p:sp>
      <p:sp>
        <p:nvSpPr>
          <p:cNvPr id="382981" name="TextovéPole 5"/>
          <p:cNvSpPr txBox="1">
            <a:spLocks noChangeArrowheads="1"/>
          </p:cNvSpPr>
          <p:nvPr/>
        </p:nvSpPr>
        <p:spPr bwMode="auto">
          <a:xfrm>
            <a:off x="642938" y="5786438"/>
            <a:ext cx="7715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400"/>
              <a:t>STN EN ISO 14121-1 :</a:t>
            </a:r>
            <a:r>
              <a:rPr lang="en-US" sz="1400"/>
              <a:t>            </a:t>
            </a:r>
            <a:r>
              <a:rPr lang="sk-SK" sz="1400"/>
              <a:t>nebezpečná udalosť“</a:t>
            </a:r>
            <a:r>
              <a:rPr lang="en-US" sz="1400"/>
              <a:t>, </a:t>
            </a:r>
            <a:r>
              <a:rPr lang="sk-SK" sz="1400"/>
              <a:t>„nebezpečná situácia</a:t>
            </a:r>
            <a:r>
              <a:rPr lang="en-US" sz="1400"/>
              <a:t> = ohrozenie</a:t>
            </a:r>
            <a:endParaRPr lang="sk-SK" sz="1400"/>
          </a:p>
        </p:txBody>
      </p:sp>
      <p:sp>
        <p:nvSpPr>
          <p:cNvPr id="32774" name="Nadpis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sk-SK" sz="4000" b="1" dirty="0">
                <a:solidFill>
                  <a:schemeClr val="accent3">
                    <a:lumMod val="50000"/>
                  </a:schemeClr>
                </a:solidFill>
              </a:rPr>
              <a:t>Zhrnutie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ln>
            <a:round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sk-SK" sz="4000" b="1" dirty="0">
                <a:solidFill>
                  <a:schemeClr val="accent3">
                    <a:lumMod val="75000"/>
                  </a:schemeClr>
                </a:solidFill>
              </a:rPr>
              <a:t>Otázky</a:t>
            </a:r>
          </a:p>
        </p:txBody>
      </p:sp>
      <p:sp>
        <p:nvSpPr>
          <p:cNvPr id="384004" name="TextovéPole 2"/>
          <p:cNvSpPr txBox="1">
            <a:spLocks noChangeArrowheads="1"/>
          </p:cNvSpPr>
          <p:nvPr/>
        </p:nvSpPr>
        <p:spPr bwMode="auto">
          <a:xfrm>
            <a:off x="457200" y="1989138"/>
            <a:ext cx="8075613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alibri" pitchFamily="34" charset="0"/>
              <a:buAutoNum type="arabicPeriod"/>
            </a:pPr>
            <a:r>
              <a:rPr lang="sk-SK"/>
              <a:t>Bezpečnosť je možné charakterizovať ako: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 i="1"/>
              <a:t> vlastnosť objektu napr. stroja, technológie, činnosti neohrozovať ani osoby a ani okolie,</a:t>
            </a:r>
            <a:endParaRPr lang="sk-SK"/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 i="1"/>
              <a:t>Stav objektu nevytvárať  z pohľadu ľudí príjemne pracovné prostredie,</a:t>
            </a:r>
            <a:endParaRPr lang="sk-SK"/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 i="1"/>
              <a:t>Situácia s potenciálom poškodenia zdravia, majetku, životného prostredia alebo ich kombinácie.</a:t>
            </a:r>
            <a:endParaRPr lang="sk-SK"/>
          </a:p>
          <a:p>
            <a:pPr marL="342900" indent="-342900">
              <a:buFont typeface="Calibri" pitchFamily="34" charset="0"/>
              <a:buAutoNum type="arabicPeriod"/>
            </a:pPr>
            <a:r>
              <a:rPr lang="sk-SK"/>
              <a:t>Oblasť bezpečnosti zahŕňa: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bezpečnosť technických systémov,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bezpečnosť a ochranu zdravia pri práci,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kvalitu produkcie.</a:t>
            </a:r>
          </a:p>
          <a:p>
            <a:pPr marL="342900" indent="-342900">
              <a:buFont typeface="Calibri" pitchFamily="34" charset="0"/>
              <a:buAutoNum type="arabicPeriod"/>
            </a:pPr>
            <a:r>
              <a:rPr lang="sk-SK"/>
              <a:t>Súčasné trendy vývoja bezpečnosti a ochrany zdravia pri práci zahŕňajú: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Integráciu požiadaviek BOZP do oblasti nákladov, kvality, spoľahlivosti a vzťahu k zákazníkom,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Integráciu požiadaviek BOZP okrem iného do výroby,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Integráciu požiadaviek BOZP len do oblasti nákladov, kvality, spoľahlivosti a vzťahu k zákazníkom.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ln>
            <a:round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sk-SK" sz="4000" b="1" dirty="0">
                <a:solidFill>
                  <a:schemeClr val="accent3">
                    <a:lumMod val="75000"/>
                  </a:schemeClr>
                </a:solidFill>
              </a:rPr>
              <a:t>Otázky</a:t>
            </a:r>
          </a:p>
        </p:txBody>
      </p:sp>
      <p:sp>
        <p:nvSpPr>
          <p:cNvPr id="385028" name="TextovéPole 2"/>
          <p:cNvSpPr txBox="1">
            <a:spLocks noChangeArrowheads="1"/>
          </p:cNvSpPr>
          <p:nvPr/>
        </p:nvSpPr>
        <p:spPr bwMode="auto">
          <a:xfrm>
            <a:off x="457200" y="1989138"/>
            <a:ext cx="8075613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alibri" pitchFamily="34" charset="0"/>
              <a:buAutoNum type="arabicPeriod" startAt="4"/>
            </a:pPr>
            <a:r>
              <a:rPr lang="sk-SK"/>
              <a:t>BOZP: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je skratka pre bezpečné osobné zdravotné pomôcky,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je dôležitou humánnou a etickou povinnosťou,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je skratka pre bezpečnosť a ochrana zdravia pri práci.</a:t>
            </a:r>
          </a:p>
          <a:p>
            <a:pPr marL="342900" indent="-342900">
              <a:buFont typeface="Calibri" pitchFamily="34" charset="0"/>
              <a:buAutoNum type="arabicPeriod" startAt="4"/>
            </a:pPr>
            <a:r>
              <a:rPr lang="sk-SK"/>
              <a:t>Je možné oddeliť bezpečnosť na pracovisku od bezpečnosti technických zariadení?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áno, každá je riadená samostatne,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nie,  obe sú riadené z rovnakého miesta a sú súčasťou kultúry bezpečnosti.</a:t>
            </a:r>
          </a:p>
          <a:p>
            <a:pPr marL="342900" indent="-342900">
              <a:buFont typeface="Calibri" pitchFamily="34" charset="0"/>
              <a:buAutoNum type="arabicPeriod" startAt="4"/>
            </a:pPr>
            <a:r>
              <a:rPr lang="sk-SK"/>
              <a:t> Čo je to nebezpečenstvo?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situácia s potenciálom poškodenia zdravia, majetku, životného prostredia alebo ich kombinácie,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aktívna vlastnosť objektu, spôsobiť negatívnu udalosť,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je potenciálny zdroj nežiaducej udalosti.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ln>
            <a:round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sk-SK" sz="4000" b="1" dirty="0">
                <a:solidFill>
                  <a:schemeClr val="accent3">
                    <a:lumMod val="75000"/>
                  </a:schemeClr>
                </a:solidFill>
              </a:rPr>
              <a:t>Otázky</a:t>
            </a:r>
          </a:p>
        </p:txBody>
      </p:sp>
      <p:sp>
        <p:nvSpPr>
          <p:cNvPr id="386052" name="TextovéPole 2"/>
          <p:cNvSpPr txBox="1">
            <a:spLocks noChangeArrowheads="1"/>
          </p:cNvSpPr>
          <p:nvPr/>
        </p:nvSpPr>
        <p:spPr bwMode="auto">
          <a:xfrm>
            <a:off x="457200" y="1989138"/>
            <a:ext cx="8075613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alibri" pitchFamily="34" charset="0"/>
              <a:buAutoNum type="arabicPeriod" startAt="7"/>
            </a:pPr>
            <a:r>
              <a:rPr lang="sk-SK"/>
              <a:t>Čo je to ohrozenie: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kombinácia pravdepodobnosti a dôsledku nežiaducej udalosti,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aktívna vlastnosť objektu, spôsobiť negatívnu udalosť,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je potenciálny zdroj nežiaducej udalosti.</a:t>
            </a:r>
          </a:p>
          <a:p>
            <a:pPr marL="342900" indent="-342900">
              <a:buFont typeface="Calibri" pitchFamily="34" charset="0"/>
              <a:buAutoNum type="arabicPeriod" startAt="7"/>
            </a:pPr>
            <a:r>
              <a:rPr lang="sk-SK"/>
              <a:t>Pri posúdení miery rizika je potrebné 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určiť pravdepodobnosť vzniku nežiaducej udalosti a posúdiť rozsah možných dôsledkov,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určiť nebezpečenstvo a ohrozenie,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určiť  dvojparametrický zápis nebezpečenstva a dôsledku.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07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0" y="3962400"/>
            <a:ext cx="18097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10541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sk-SK" b="1" dirty="0"/>
              <a:t>Čo je to riziko ?</a:t>
            </a:r>
          </a:p>
        </p:txBody>
      </p:sp>
      <p:sp>
        <p:nvSpPr>
          <p:cNvPr id="387075" name="Content Placeholder 2"/>
          <p:cNvSpPr>
            <a:spLocks noGrp="1"/>
          </p:cNvSpPr>
          <p:nvPr>
            <p:ph idx="1"/>
          </p:nvPr>
        </p:nvSpPr>
        <p:spPr>
          <a:xfrm>
            <a:off x="500063" y="4572000"/>
            <a:ext cx="6715125" cy="928688"/>
          </a:xfrm>
        </p:spPr>
        <p:txBody>
          <a:bodyPr/>
          <a:lstStyle/>
          <a:p>
            <a:pPr marL="0" indent="0" algn="just" eaLnBrk="1" hangingPunct="1">
              <a:buFont typeface="Arial" charset="0"/>
              <a:buNone/>
            </a:pPr>
            <a:r>
              <a:rPr lang="sk-SK" sz="2400"/>
              <a:t>     Podobne je obtiažne posúdiť, ktorý z týchto subjektov a akou mierou sa na celkovej bezpečnosti systému podieľa.</a:t>
            </a:r>
          </a:p>
        </p:txBody>
      </p:sp>
      <p:sp>
        <p:nvSpPr>
          <p:cNvPr id="387077" name="Obdélník 4"/>
          <p:cNvSpPr>
            <a:spLocks noChangeArrowheads="1"/>
          </p:cNvSpPr>
          <p:nvPr/>
        </p:nvSpPr>
        <p:spPr bwMode="auto">
          <a:xfrm>
            <a:off x="428625" y="1268413"/>
            <a:ext cx="81438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sk-SK" sz="2400">
                <a:latin typeface="Calibri" pitchFamily="34" charset="0"/>
              </a:rPr>
              <a:t>    Je zrejmé, že</a:t>
            </a:r>
            <a:r>
              <a:rPr lang="sk-SK" sz="2400" b="1">
                <a:latin typeface="Calibri" pitchFamily="34" charset="0"/>
              </a:rPr>
              <a:t> rozsah príp. veľkosť ohrozenia</a:t>
            </a:r>
            <a:r>
              <a:rPr lang="sk-SK" sz="2400">
                <a:latin typeface="Calibri" pitchFamily="34" charset="0"/>
              </a:rPr>
              <a:t> je možné stanoviť len vo výnimočných prípadoch /napr. obsah nebezpečných látok, intenzita žiarenia/. </a:t>
            </a:r>
          </a:p>
        </p:txBody>
      </p:sp>
      <p:sp>
        <p:nvSpPr>
          <p:cNvPr id="387078" name="Obdélník 6"/>
          <p:cNvSpPr>
            <a:spLocks noChangeArrowheads="1"/>
          </p:cNvSpPr>
          <p:nvPr/>
        </p:nvSpPr>
        <p:spPr bwMode="auto">
          <a:xfrm>
            <a:off x="431800" y="2924175"/>
            <a:ext cx="8001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sk-SK" sz="2400">
                <a:latin typeface="Calibri" pitchFamily="34" charset="0"/>
              </a:rPr>
              <a:t>    S tým súvisí aj skutočnosť, že pomocou nebezpečenstva</a:t>
            </a:r>
            <a:r>
              <a:rPr lang="sk-SK" sz="2400" b="1">
                <a:latin typeface="Calibri" pitchFamily="34" charset="0"/>
              </a:rPr>
              <a:t> príp. ohrozenia</a:t>
            </a:r>
            <a:r>
              <a:rPr lang="sk-SK" sz="2400">
                <a:latin typeface="Calibri" pitchFamily="34" charset="0"/>
              </a:rPr>
              <a:t> je možné len v</a:t>
            </a:r>
            <a:r>
              <a:rPr lang="sk-SK" sz="2400" b="1" i="1">
                <a:latin typeface="Calibri" pitchFamily="34" charset="0"/>
              </a:rPr>
              <a:t> obmedzenej miere</a:t>
            </a:r>
            <a:r>
              <a:rPr lang="sk-SK" sz="2400">
                <a:latin typeface="Calibri" pitchFamily="34" charset="0"/>
              </a:rPr>
              <a:t> určiť či systém človek - stroj - prostredie</a:t>
            </a:r>
            <a:r>
              <a:rPr lang="sk-SK" sz="2400" b="1">
                <a:latin typeface="Calibri" pitchFamily="34" charset="0"/>
              </a:rPr>
              <a:t> je bezpečný.</a:t>
            </a:r>
            <a:r>
              <a:rPr lang="sk-SK" sz="2400"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Obrázek 1"/>
          <p:cNvPicPr>
            <a:picLocks noChangeAspect="1"/>
          </p:cNvPicPr>
          <p:nvPr/>
        </p:nvPicPr>
        <p:blipFill>
          <a:blip r:embed="rId2" cstate="print"/>
          <a:srcRect l="16319" t="17551" r="15997" b="17493"/>
          <a:stretch>
            <a:fillRect/>
          </a:stretch>
        </p:blipFill>
        <p:spPr bwMode="auto">
          <a:xfrm>
            <a:off x="2124075" y="98425"/>
            <a:ext cx="4895850" cy="664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251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7" name="Content Placeholder 2"/>
          <p:cNvSpPr>
            <a:spLocks noGrp="1"/>
          </p:cNvSpPr>
          <p:nvPr>
            <p:ph idx="1"/>
          </p:nvPr>
        </p:nvSpPr>
        <p:spPr>
          <a:xfrm>
            <a:off x="428625" y="1000125"/>
            <a:ext cx="8229600" cy="4525963"/>
          </a:xfrm>
        </p:spPr>
        <p:txBody>
          <a:bodyPr/>
          <a:lstStyle/>
          <a:p>
            <a:pPr marL="0" indent="0" algn="just" eaLnBrk="1" hangingPunct="1">
              <a:buFont typeface="Arial" charset="0"/>
              <a:buNone/>
            </a:pPr>
            <a:r>
              <a:rPr lang="sk-SK" sz="2400"/>
              <a:t>    Aby bolo možné vykonať posúdenie „</a:t>
            </a:r>
            <a:r>
              <a:rPr lang="sk-SK" sz="2400" b="1"/>
              <a:t>miery ohrozenia</a:t>
            </a:r>
            <a:r>
              <a:rPr lang="sk-SK" sz="2400"/>
              <a:t>“ je nutné hľadať možnosť</a:t>
            </a:r>
            <a:r>
              <a:rPr lang="sk-SK" sz="2400" b="1"/>
              <a:t> takého popísania negatívneho javu,</a:t>
            </a:r>
            <a:r>
              <a:rPr lang="sk-SK" sz="2400"/>
              <a:t> ktorá by umožnila vykonať jeho </a:t>
            </a:r>
            <a:r>
              <a:rPr lang="sk-SK" sz="2400" b="1"/>
              <a:t>kvantitatívne posúdenie</a:t>
            </a:r>
            <a:r>
              <a:rPr lang="sk-SK" sz="2400"/>
              <a:t> t.j. hľadať také parametre, ktoré je možné vyjadriť určitou veličinou a rozmerom.</a:t>
            </a:r>
          </a:p>
          <a:p>
            <a:pPr marL="0" indent="0" algn="just" eaLnBrk="1" hangingPunct="1">
              <a:buFont typeface="Arial" charset="0"/>
              <a:buNone/>
            </a:pPr>
            <a:endParaRPr lang="sk-SK" sz="2400"/>
          </a:p>
          <a:p>
            <a:pPr marL="0" indent="0" algn="just" eaLnBrk="1" hangingPunct="1">
              <a:buFont typeface="Arial" charset="0"/>
              <a:buNone/>
            </a:pPr>
            <a:r>
              <a:rPr lang="sk-SK" sz="2400"/>
              <a:t>   </a:t>
            </a:r>
            <a:r>
              <a:rPr lang="sk-SK" sz="2400" i="1"/>
              <a:t>Dôsledky ohrozenia sú priamo závislé na tom, ako často sa vyskytuje a čo môže ohrozenie spôsobiť, pričom kombinácia týchto dvoch vlastností je definovaná ako</a:t>
            </a:r>
            <a:r>
              <a:rPr lang="sk-SK" sz="2400" b="1" i="1"/>
              <a:t> riziko,</a:t>
            </a:r>
            <a:r>
              <a:rPr lang="sk-SK" sz="2400" i="1"/>
              <a:t> t.j. pravdepodobnosť vzniku negatívneho javu a jeho dôsledok.</a:t>
            </a:r>
          </a:p>
          <a:p>
            <a:pPr marL="0" indent="0" algn="just" eaLnBrk="1" hangingPunct="1">
              <a:buFont typeface="Arial" charset="0"/>
              <a:buNone/>
            </a:pPr>
            <a:endParaRPr lang="sk-SK" sz="24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Nadpis 1"/>
          <p:cNvSpPr>
            <a:spLocks noGrp="1"/>
          </p:cNvSpPr>
          <p:nvPr>
            <p:ph type="title" idx="4294967295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sk-SK" b="1" dirty="0"/>
              <a:t>Riziko</a:t>
            </a:r>
          </a:p>
        </p:txBody>
      </p:sp>
      <p:sp>
        <p:nvSpPr>
          <p:cNvPr id="389122" name="Obdélník 3"/>
          <p:cNvSpPr>
            <a:spLocks noChangeArrowheads="1"/>
          </p:cNvSpPr>
          <p:nvPr/>
        </p:nvSpPr>
        <p:spPr bwMode="auto">
          <a:xfrm>
            <a:off x="500063" y="3286125"/>
            <a:ext cx="8143875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sz="2400"/>
              <a:t>Pravdepodobnosť vzniku negatívneho stavu ( škody, úrazu, nehody)</a:t>
            </a:r>
          </a:p>
          <a:p>
            <a:pPr algn="ctr"/>
            <a:endParaRPr lang="sk-SK" sz="2400"/>
          </a:p>
          <a:p>
            <a:pPr algn="ctr"/>
            <a:r>
              <a:rPr lang="sk-SK" sz="3600" b="1"/>
              <a:t>x</a:t>
            </a:r>
            <a:r>
              <a:rPr lang="sk-SK" sz="3600"/>
              <a:t> </a:t>
            </a:r>
            <a:r>
              <a:rPr lang="sk-SK" sz="2400"/>
              <a:t>   </a:t>
            </a:r>
          </a:p>
          <a:p>
            <a:pPr algn="ctr"/>
            <a:r>
              <a:rPr lang="sk-SK" sz="2400"/>
              <a:t>               </a:t>
            </a:r>
          </a:p>
          <a:p>
            <a:pPr algn="ctr"/>
            <a:r>
              <a:rPr lang="sk-SK" sz="2400"/>
              <a:t>Dôsledky, ktoré vzniknú v dôsledku škody, úrazu, nehody.</a:t>
            </a:r>
          </a:p>
        </p:txBody>
      </p:sp>
      <p:sp>
        <p:nvSpPr>
          <p:cNvPr id="5" name="Obdélník 4"/>
          <p:cNvSpPr/>
          <p:nvPr/>
        </p:nvSpPr>
        <p:spPr>
          <a:xfrm>
            <a:off x="2571736" y="1500174"/>
            <a:ext cx="3857652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R = P x D</a:t>
            </a:r>
            <a:endParaRPr lang="sk-SK" sz="6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63" y="785813"/>
            <a:ext cx="8229600" cy="4525962"/>
          </a:xfrm>
        </p:spPr>
        <p:txBody>
          <a:bodyPr rtlCol="0">
            <a:normAutofit fontScale="92500" lnSpcReduction="2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dirty="0"/>
              <a:t>    Nebezpečenstvo, ohrozenie a riziko sa tykajú jedného negatívneho javu a navzájom priamo súvisia. 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dirty="0"/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dirty="0"/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dirty="0"/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dirty="0"/>
              <a:t>    Ak sa zvolí ohrozenie za základný pojem pre určitý negatívny jav, potom nebezpečenstvo vytvára zdroj ohrozenia a riziko vyjadruje mieru /potenciál/ ohrozenia.</a:t>
            </a:r>
            <a:endParaRPr lang="sk-SK" b="1" i="1" dirty="0"/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b="1" i="1" dirty="0"/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170" name="Objekt 1"/>
          <p:cNvPicPr>
            <a:picLocks noChangeAspect="1" noChangeArrowheads="1"/>
          </p:cNvPicPr>
          <p:nvPr/>
        </p:nvPicPr>
        <p:blipFill>
          <a:blip r:embed="rId2" cstate="print"/>
          <a:srcRect l="-3708" t="-3331" r="-46" b="-810"/>
          <a:stretch>
            <a:fillRect/>
          </a:stretch>
        </p:blipFill>
        <p:spPr bwMode="auto">
          <a:xfrm>
            <a:off x="2339975" y="620713"/>
            <a:ext cx="446405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3" name="Content Placeholder 2"/>
          <p:cNvSpPr>
            <a:spLocks noGrp="1"/>
          </p:cNvSpPr>
          <p:nvPr>
            <p:ph idx="1"/>
          </p:nvPr>
        </p:nvSpPr>
        <p:spPr>
          <a:xfrm>
            <a:off x="457200" y="714375"/>
            <a:ext cx="8229600" cy="5411788"/>
          </a:xfrm>
        </p:spPr>
        <p:txBody>
          <a:bodyPr/>
          <a:lstStyle/>
          <a:p>
            <a:pPr marL="0" indent="0" algn="just" eaLnBrk="1" hangingPunct="1">
              <a:buFont typeface="Arial" charset="0"/>
              <a:buNone/>
            </a:pPr>
            <a:r>
              <a:rPr lang="sk-SK" sz="2400"/>
              <a:t>     Pri posúdení miery ohrozenia - ako negatívneho javu - je potrebné určiť pravdepodobnosť jeho vzniku a posúdiť rozsah možných dôsledkov v dôsledku pôsobenia negatívneho javu t.j. posúdiť </a:t>
            </a:r>
            <a:r>
              <a:rPr lang="sk-SK" sz="2400" b="1" i="1"/>
              <a:t>riziko</a:t>
            </a:r>
            <a:r>
              <a:rPr lang="sk-SK" sz="2400" i="1"/>
              <a:t>.</a:t>
            </a:r>
            <a:endParaRPr lang="sk-SK" sz="2400"/>
          </a:p>
          <a:p>
            <a:pPr marL="0" indent="0" algn="just" eaLnBrk="1" hangingPunct="1">
              <a:buFont typeface="Arial" charset="0"/>
              <a:buNone/>
            </a:pPr>
            <a:r>
              <a:rPr lang="sk-SK" sz="2400"/>
              <a:t> </a:t>
            </a:r>
          </a:p>
          <a:p>
            <a:pPr marL="0" indent="0" algn="just" eaLnBrk="1" hangingPunct="1">
              <a:buFont typeface="Arial" charset="0"/>
              <a:buNone/>
            </a:pPr>
            <a:r>
              <a:rPr lang="sk-SK" sz="2400"/>
              <a:t>     Činnosti v rámci manažérstva rizika vyžadujú poznanie zložitých vzťahov medzi technikou, organizáciou práce a humánnym faktorom. Intenzita týchto činností je určovaná potrebami a stupňom rozvoja jednotlivých spoločensko- politických celkov.</a:t>
            </a:r>
          </a:p>
          <a:p>
            <a:pPr marL="0" indent="0" algn="just" eaLnBrk="1" hangingPunct="1">
              <a:buFont typeface="Arial" charset="0"/>
              <a:buNone/>
            </a:pPr>
            <a:endParaRPr lang="sk-SK" sz="24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9DA8F1-2720-973B-F3E3-10FDFE9D86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E10783-A872-D3F2-3630-C24472723C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 idx="4294967295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sk-SK" b="1" dirty="0"/>
              <a:t>ANALÝZA BEZPEČNEJ PREVÁDZKY</a:t>
            </a:r>
            <a:endParaRPr lang="sk-SK" dirty="0"/>
          </a:p>
        </p:txBody>
      </p:sp>
      <p:sp>
        <p:nvSpPr>
          <p:cNvPr id="400386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 algn="just">
              <a:lnSpc>
                <a:spcPct val="90000"/>
              </a:lnSpc>
              <a:buFont typeface="Arial" charset="0"/>
              <a:buNone/>
            </a:pPr>
            <a:r>
              <a:rPr lang="sk-SK" sz="2700" b="1"/>
              <a:t>POST FACTUM</a:t>
            </a:r>
          </a:p>
          <a:p>
            <a:pPr marL="0" indent="0" algn="just">
              <a:lnSpc>
                <a:spcPct val="90000"/>
              </a:lnSpc>
            </a:pPr>
            <a:r>
              <a:rPr lang="sk-SK" sz="2700" b="1"/>
              <a:t> východiskom pre analýzu je škoda, ktorá vznikla ako dôsledok nehody, je založená na poznaní konkrétnych informácií vzťahujúcich sa na technický objekt.</a:t>
            </a:r>
          </a:p>
          <a:p>
            <a:pPr marL="0" indent="0" algn="just">
              <a:lnSpc>
                <a:spcPct val="90000"/>
              </a:lnSpc>
            </a:pPr>
            <a:endParaRPr lang="sk-SK" sz="2700" b="1"/>
          </a:p>
          <a:p>
            <a:pPr marL="0" indent="0" algn="just">
              <a:lnSpc>
                <a:spcPct val="90000"/>
              </a:lnSpc>
              <a:buFont typeface="Arial" charset="0"/>
              <a:buNone/>
            </a:pPr>
            <a:r>
              <a:rPr lang="sk-SK" sz="2700" b="1"/>
              <a:t>ANTE FACTUM</a:t>
            </a:r>
          </a:p>
          <a:p>
            <a:pPr marL="0" indent="0" algn="just">
              <a:lnSpc>
                <a:spcPct val="90000"/>
              </a:lnSpc>
            </a:pPr>
            <a:r>
              <a:rPr lang="sk-SK" sz="2700" b="1" i="1"/>
              <a:t> východiskom pre analýzu je súbor informácií o </a:t>
            </a:r>
            <a:r>
              <a:rPr lang="sk-SK" sz="2700" b="1" i="1">
                <a:solidFill>
                  <a:srgbClr val="FF0000"/>
                </a:solidFill>
              </a:rPr>
              <a:t>nebezpečenstvách</a:t>
            </a:r>
            <a:r>
              <a:rPr lang="sk-SK" sz="2700" b="1" i="1"/>
              <a:t> príp. ohrozeniach, ktoré sú definované v etape projektovania technického objektu na základe poznania jeho prevádzkových funkcií.</a:t>
            </a:r>
            <a:br>
              <a:rPr lang="sk-SK" sz="2700" b="1" i="1"/>
            </a:br>
            <a:endParaRPr lang="sk-SK" sz="2700" b="1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409" name="Objekt 4"/>
          <p:cNvPicPr>
            <a:picLocks noChangeArrowheads="1"/>
          </p:cNvPicPr>
          <p:nvPr/>
        </p:nvPicPr>
        <p:blipFill>
          <a:blip cstate="print"/>
          <a:srcRect l="-1035" t="-6551" r="-291" b="-2319"/>
          <a:stretch>
            <a:fillRect/>
          </a:stretch>
        </p:blipFill>
        <p:spPr bwMode="auto">
          <a:xfrm rot="1211430">
            <a:off x="5181600" y="1547813"/>
            <a:ext cx="3643313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0" name="Nadpis 1"/>
          <p:cNvSpPr>
            <a:spLocks noGrp="1"/>
          </p:cNvSpPr>
          <p:nvPr>
            <p:ph type="title" idx="4294967295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sk-SK" dirty="0"/>
              <a:t>Preventívne opatrenia</a:t>
            </a:r>
          </a:p>
        </p:txBody>
      </p:sp>
      <p:sp>
        <p:nvSpPr>
          <p:cNvPr id="401411" name="Zástupný symbol pro obsah 2"/>
          <p:cNvSpPr>
            <a:spLocks noGrp="1"/>
          </p:cNvSpPr>
          <p:nvPr>
            <p:ph idx="4294967295"/>
          </p:nvPr>
        </p:nvSpPr>
        <p:spPr>
          <a:xfrm>
            <a:off x="428625" y="2214563"/>
            <a:ext cx="5072063" cy="3197225"/>
          </a:xfrm>
        </p:spPr>
        <p:txBody>
          <a:bodyPr/>
          <a:lstStyle/>
          <a:p>
            <a:pPr algn="just" eaLnBrk="1" hangingPunct="1"/>
            <a:r>
              <a:rPr lang="sk-SK" sz="2400"/>
              <a:t>analýza všetkých etáp príčinnej závislosti vzniku negatívneho javu počas technického života strojov a strojných systémov,</a:t>
            </a:r>
          </a:p>
          <a:p>
            <a:pPr eaLnBrk="1" hangingPunct="1"/>
            <a:endParaRPr lang="sk-SK" sz="2400"/>
          </a:p>
          <a:p>
            <a:pPr algn="just" eaLnBrk="1" hangingPunct="1"/>
            <a:r>
              <a:rPr lang="sk-SK" sz="2400"/>
              <a:t>vývin a návrh takých postupov, ktoré umožnia prerušenie kauzálnej závislosti už v jej prvých etapách.</a:t>
            </a:r>
          </a:p>
          <a:p>
            <a:pPr eaLnBrk="1" hangingPunct="1"/>
            <a:endParaRPr lang="sk-SK" sz="2400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cstate="print"/>
          <a:srcRect l="18750" r="15624" b="8273"/>
          <a:stretch>
            <a:fillRect/>
          </a:stretch>
        </p:blipFill>
        <p:spPr bwMode="auto">
          <a:xfrm>
            <a:off x="5508104" y="1726729"/>
            <a:ext cx="1000132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1413" name="Picture 1"/>
          <p:cNvPicPr>
            <a:picLocks noChangeAspect="1" noChangeArrowheads="1"/>
          </p:cNvPicPr>
          <p:nvPr/>
        </p:nvPicPr>
        <p:blipFill>
          <a:blip cstate="print"/>
          <a:srcRect/>
          <a:stretch>
            <a:fillRect/>
          </a:stretch>
        </p:blipFill>
        <p:spPr bwMode="auto">
          <a:xfrm>
            <a:off x="6429375" y="3643313"/>
            <a:ext cx="1643063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3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75835" name="Object 27"/>
          <p:cNvGraphicFramePr>
            <a:graphicFrameLocks noChangeAspect="1"/>
          </p:cNvGraphicFramePr>
          <p:nvPr/>
        </p:nvGraphicFramePr>
        <p:xfrm>
          <a:off x="80963" y="692150"/>
          <a:ext cx="8977312" cy="496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6352986" imgH="4264920" progId="Visio.Drawing.11">
                  <p:embed/>
                </p:oleObj>
              </mc:Choice>
              <mc:Fallback>
                <p:oleObj name="Visio" r:id="rId3" imgW="6352986" imgH="4264920" progId="Visio.Drawing.11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3" y="692150"/>
                        <a:ext cx="8977312" cy="4968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1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9215" name="Object 63"/>
          <p:cNvGraphicFramePr>
            <a:graphicFrameLocks noChangeAspect="1"/>
          </p:cNvGraphicFramePr>
          <p:nvPr/>
        </p:nvGraphicFramePr>
        <p:xfrm>
          <a:off x="714375" y="1928813"/>
          <a:ext cx="7848600" cy="307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10243225" imgH="4006800" progId="Visio.Drawing.11">
                  <p:embed/>
                </p:oleObj>
              </mc:Choice>
              <mc:Fallback>
                <p:oleObj name="Visio" r:id="rId2" imgW="10243225" imgH="4006800" progId="Visio.Drawing.11">
                  <p:embed/>
                  <p:pic>
                    <p:nvPicPr>
                      <p:cNvPr id="0" name="Picture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" y="1928813"/>
                        <a:ext cx="7848600" cy="3071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216" name="Object 64"/>
          <p:cNvGraphicFramePr>
            <a:graphicFrameLocks noChangeAspect="1"/>
          </p:cNvGraphicFramePr>
          <p:nvPr/>
        </p:nvGraphicFramePr>
        <p:xfrm>
          <a:off x="971550" y="836613"/>
          <a:ext cx="6184900" cy="33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4" imgW="6184912" imgH="334863" progId="Visio.Drawing.11">
                  <p:embed/>
                </p:oleObj>
              </mc:Choice>
              <mc:Fallback>
                <p:oleObj name="Visio" r:id="rId4" imgW="6184912" imgH="334863" progId="Visio.Drawing.11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836613"/>
                        <a:ext cx="6184900" cy="334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539750" y="285750"/>
            <a:ext cx="7993063" cy="12001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sk-SK" sz="3600" b="1" dirty="0"/>
              <a:t>Vzťah medzi analýzou škôd a analýzou nebezpečenstiev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4"/>
          <p:cNvSpPr>
            <a:spLocks noGrp="1"/>
          </p:cNvSpPr>
          <p:nvPr>
            <p:ph type="title" idx="4294967295"/>
          </p:nvPr>
        </p:nvSpPr>
        <p:spPr>
          <a:xfrm>
            <a:off x="428625" y="214313"/>
            <a:ext cx="8229600" cy="939800"/>
          </a:xfrm>
        </p:spPr>
        <p:txBody>
          <a:bodyPr/>
          <a:lstStyle/>
          <a:p>
            <a:pPr algn="l" eaLnBrk="1" hangingPunct="1"/>
            <a:r>
              <a:rPr lang="sk-SK" sz="4000" b="1" i="1"/>
              <a:t>Bezpečnosť</a:t>
            </a:r>
            <a:endParaRPr lang="cs-CZ" sz="4000">
              <a:latin typeface="Arial" charset="0"/>
              <a:cs typeface="Arial" charset="0"/>
            </a:endParaRPr>
          </a:p>
        </p:txBody>
      </p:sp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49988"/>
            <a:ext cx="6143625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Přímá spojovací šipka 5"/>
          <p:cNvCxnSpPr>
            <a:cxnSpLocks noChangeShapeType="1"/>
            <a:stCxn id="19464" idx="2"/>
          </p:cNvCxnSpPr>
          <p:nvPr/>
        </p:nvCxnSpPr>
        <p:spPr bwMode="auto">
          <a:xfrm rot="5400000">
            <a:off x="3739357" y="4845843"/>
            <a:ext cx="273050" cy="1465263"/>
          </a:xfrm>
          <a:prstGeom prst="straightConnector1">
            <a:avLst/>
          </a:prstGeom>
          <a:noFill/>
          <a:ln w="73025" algn="ctr">
            <a:solidFill>
              <a:srgbClr val="262626"/>
            </a:solidFill>
            <a:round/>
            <a:headEnd/>
            <a:tailEnd type="stealth" w="med" len="med"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</p:cxnSp>
      <p:cxnSp>
        <p:nvCxnSpPr>
          <p:cNvPr id="8" name="Přímá spojovací šipka 7"/>
          <p:cNvCxnSpPr>
            <a:cxnSpLocks noChangeShapeType="1"/>
          </p:cNvCxnSpPr>
          <p:nvPr/>
        </p:nvCxnSpPr>
        <p:spPr bwMode="auto">
          <a:xfrm rot="16200000" flipH="1">
            <a:off x="5168107" y="4882356"/>
            <a:ext cx="273050" cy="1392237"/>
          </a:xfrm>
          <a:prstGeom prst="straightConnector1">
            <a:avLst/>
          </a:prstGeom>
          <a:noFill/>
          <a:ln w="73025" algn="ctr">
            <a:solidFill>
              <a:srgbClr val="262626"/>
            </a:solidFill>
            <a:round/>
            <a:headEnd/>
            <a:tailEnd type="stealth" w="med" len="med"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</p:cxnSp>
      <p:sp>
        <p:nvSpPr>
          <p:cNvPr id="19462" name="TextovéPole 8"/>
          <p:cNvSpPr txBox="1">
            <a:spLocks noChangeArrowheads="1"/>
          </p:cNvSpPr>
          <p:nvPr/>
        </p:nvSpPr>
        <p:spPr bwMode="auto">
          <a:xfrm>
            <a:off x="357188" y="5786438"/>
            <a:ext cx="85010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 dirty="0"/>
              <a:t>bezpečnosť technických systémov </a:t>
            </a:r>
            <a:r>
              <a:rPr lang="en-US" sz="1600" dirty="0"/>
              <a:t>	 </a:t>
            </a:r>
            <a:r>
              <a:rPr lang="sk-SK" sz="1600" dirty="0"/>
              <a:t>bezpečnosť a </a:t>
            </a:r>
            <a:r>
              <a:rPr lang="sk-SK" sz="1600" dirty="0" err="1"/>
              <a:t>ochran</a:t>
            </a:r>
            <a:r>
              <a:rPr lang="en-US" sz="1600" dirty="0"/>
              <a:t>a</a:t>
            </a:r>
            <a:r>
              <a:rPr lang="sk-SK" sz="1600" dirty="0"/>
              <a:t> zdravia pri práci</a:t>
            </a:r>
          </a:p>
        </p:txBody>
      </p:sp>
      <p:pic>
        <p:nvPicPr>
          <p:cNvPr id="19463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3459" y="1340768"/>
            <a:ext cx="4229100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Rectangle 1"/>
          <p:cNvSpPr>
            <a:spLocks noChangeArrowheads="1"/>
          </p:cNvSpPr>
          <p:nvPr/>
        </p:nvSpPr>
        <p:spPr bwMode="auto">
          <a:xfrm>
            <a:off x="2714625" y="5072063"/>
            <a:ext cx="3787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P</a:t>
            </a:r>
            <a:r>
              <a:rPr lang="sk-SK" b="1"/>
              <a:t>osúdenie celkovej bezpečnosti </a:t>
            </a:r>
            <a:endParaRPr lang="sk-SK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sk-SK" sz="4000" b="1" dirty="0">
                <a:solidFill>
                  <a:schemeClr val="accent5">
                    <a:lumMod val="75000"/>
                  </a:schemeClr>
                </a:solidFill>
              </a:rPr>
              <a:t>Otázky</a:t>
            </a:r>
          </a:p>
        </p:txBody>
      </p:sp>
      <p:sp>
        <p:nvSpPr>
          <p:cNvPr id="406532" name="TextovéPole 2"/>
          <p:cNvSpPr txBox="1">
            <a:spLocks noChangeArrowheads="1"/>
          </p:cNvSpPr>
          <p:nvPr/>
        </p:nvSpPr>
        <p:spPr bwMode="auto">
          <a:xfrm>
            <a:off x="457200" y="1989138"/>
            <a:ext cx="8075613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alibri" pitchFamily="34" charset="0"/>
              <a:buAutoNum type="arabicPeriod"/>
            </a:pPr>
            <a:r>
              <a:rPr lang="sk-SK"/>
              <a:t>Riziko je možné matematicky vyjadriť ako: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R = PxF ( kde P je pravdepodobnosť, F je frekvencia),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R = PxD (kde D je dôsledok, P je pravdepodobosť),</a:t>
            </a:r>
            <a:endParaRPr lang="sk-SK" sz="2400"/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R = PxDxExZ (kde D je dôsledok, P je pravdepodobosť, E je doba expozície a Z je stupeň zosuladenia negatívnych javov).</a:t>
            </a:r>
            <a:endParaRPr lang="sk-SK" sz="2400"/>
          </a:p>
          <a:p>
            <a:pPr marL="342900" indent="-342900">
              <a:buFont typeface="Calibri" pitchFamily="34" charset="0"/>
              <a:buAutoNum type="arabicPeriod"/>
            </a:pPr>
            <a:r>
              <a:rPr lang="sk-SK"/>
              <a:t>Ak sa zvolí ohrozenie za základný pojem pre určitý negatívny jav tak potom: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nebezpečenstvo vytvára zdroj ohrozenia a riziko vyjadruje mieru /potenciál/ ohrozenia,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riziko vytvára zdroj ohrozenia a nebezpečenstvo vyjadruje mieru /potenciál/ ohrozenia,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Nebezpečenstvo vyjadruje vzťah pravdepodobnosti a dôsledku.</a:t>
            </a:r>
          </a:p>
          <a:p>
            <a:pPr marL="342900" indent="-342900">
              <a:buFont typeface="Calibri" pitchFamily="34" charset="0"/>
              <a:buAutoNum type="arabicPeriod"/>
            </a:pPr>
            <a:r>
              <a:rPr lang="sk-SK"/>
              <a:t> Môže človek predstavovať nebezpečenstvo?                                                 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áno,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nie.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sk-SK" sz="4000" b="1" dirty="0">
                <a:solidFill>
                  <a:schemeClr val="accent5">
                    <a:lumMod val="75000"/>
                  </a:schemeClr>
                </a:solidFill>
              </a:rPr>
              <a:t>Otázky</a:t>
            </a:r>
          </a:p>
        </p:txBody>
      </p:sp>
      <p:sp>
        <p:nvSpPr>
          <p:cNvPr id="407556" name="TextovéPole 2"/>
          <p:cNvSpPr txBox="1">
            <a:spLocks noChangeArrowheads="1"/>
          </p:cNvSpPr>
          <p:nvPr/>
        </p:nvSpPr>
        <p:spPr bwMode="auto">
          <a:xfrm>
            <a:off x="457200" y="1989138"/>
            <a:ext cx="8075613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alibri" pitchFamily="34" charset="0"/>
              <a:buAutoNum type="arabicPeriod" startAt="4"/>
            </a:pPr>
            <a:r>
              <a:rPr lang="sk-SK"/>
              <a:t>Pojem škoda zahŕňa: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fyzické zranenie alebo poškodenie zdravia,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čiastočná strata funkčnosti systému,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poruchy na strojoch alebo havárie strojov a v dôsledku toho strata funkčnej schopnosti subjektu.</a:t>
            </a:r>
          </a:p>
          <a:p>
            <a:pPr marL="342900" indent="-342900">
              <a:buFont typeface="Calibri" pitchFamily="34" charset="0"/>
              <a:buAutoNum type="arabicPeriod" startAt="4"/>
            </a:pPr>
            <a:r>
              <a:rPr lang="sk-SK"/>
              <a:t>Poškodenie je : 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etapa, ktorá predchádza škode,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čiastočná strata na majetku,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zmena vlastností objektu.</a:t>
            </a:r>
          </a:p>
          <a:p>
            <a:pPr marL="342900" indent="-342900">
              <a:buFont typeface="Calibri" pitchFamily="34" charset="0"/>
              <a:buAutoNum type="arabicPeriod" startAt="4"/>
            </a:pPr>
            <a:r>
              <a:rPr lang="sk-SK"/>
              <a:t>Iniciácia negatívneho javu je: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stav, ktorého dôsledkom je výlučne škoda,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potenciálny zdroj nežiaducej udalosti,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vznik impulzu na porušenie rovnováhy systému.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sk-SK" sz="4000" b="1" dirty="0">
                <a:solidFill>
                  <a:schemeClr val="accent5">
                    <a:lumMod val="75000"/>
                  </a:schemeClr>
                </a:solidFill>
              </a:rPr>
              <a:t>Otázky</a:t>
            </a:r>
          </a:p>
        </p:txBody>
      </p:sp>
      <p:sp>
        <p:nvSpPr>
          <p:cNvPr id="408580" name="TextovéPole 2"/>
          <p:cNvSpPr txBox="1">
            <a:spLocks noChangeArrowheads="1"/>
          </p:cNvSpPr>
          <p:nvPr/>
        </p:nvSpPr>
        <p:spPr bwMode="auto">
          <a:xfrm>
            <a:off x="457200" y="1989138"/>
            <a:ext cx="8075613" cy="42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alibri" pitchFamily="34" charset="0"/>
              <a:buAutoNum type="arabicPeriod" startAt="7"/>
            </a:pPr>
            <a:r>
              <a:rPr lang="sk-SK"/>
              <a:t>Efektívnosť metód na minimalizáciu rizík je závislá na: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kvantite a kvalite navrhovaných nápravných a preventívnych opatrení,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počte zapojených zamestnancov do procesu hodnotenia rizík,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možnosti prerušenia kauzálnej závislosti v jej počiatočných etapách.</a:t>
            </a:r>
          </a:p>
          <a:p>
            <a:pPr marL="342900" indent="-342900">
              <a:buFont typeface="Calibri" pitchFamily="34" charset="0"/>
              <a:buAutoNum type="arabicPeriod" startAt="7"/>
            </a:pPr>
            <a:r>
              <a:rPr lang="sk-SK"/>
              <a:t>Preventívne opatrenia zabezpečujú: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prerušenie kauzálnej závislosti už v jej prvých etapách,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všetky činnosti, ktoré zabránia vzniku rizika,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odstránenie vzniknutého poškodenia spôsobeného negatívnym javom.</a:t>
            </a:r>
          </a:p>
          <a:p>
            <a:pPr marL="342900" indent="-342900">
              <a:buFont typeface="Calibri" pitchFamily="34" charset="0"/>
              <a:buAutoNum type="arabicPeriod" startAt="7"/>
            </a:pPr>
            <a:r>
              <a:rPr lang="sk-SK"/>
              <a:t>Pri návrhu PO je možné vychádzať 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výlučne z analýzy škôd – s dôsledkom na definovanie nebezpečenstva alebo ohrozenia,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z analýzy nebezpečenstiev príp. ohrození s dôsledkom na vznik možnej škody,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z analýzy mechanických, fyzikálnych a elektrických faktorov.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4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75" y="2857500"/>
            <a:ext cx="18097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4" name="Rectangle 2"/>
          <p:cNvSpPr>
            <a:spLocks noGrp="1"/>
          </p:cNvSpPr>
          <p:nvPr>
            <p:ph type="title" idx="4294967295"/>
          </p:nvPr>
        </p:nvSpPr>
        <p:spPr>
          <a:xfrm>
            <a:off x="428625" y="427038"/>
            <a:ext cx="8229600" cy="127317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en-US" b="1" dirty="0"/>
              <a:t>C</a:t>
            </a:r>
            <a:r>
              <a:rPr lang="sk-SK" b="1" dirty="0" err="1"/>
              <a:t>iele</a:t>
            </a:r>
            <a:r>
              <a:rPr lang="sk-SK" b="1" dirty="0"/>
              <a:t> a úlohy v oblasti manažérstva</a:t>
            </a:r>
            <a:r>
              <a:rPr lang="en-US" b="1" dirty="0"/>
              <a:t> </a:t>
            </a:r>
            <a:r>
              <a:rPr lang="sk-SK" b="1" dirty="0"/>
              <a:t>rizík </a:t>
            </a:r>
          </a:p>
        </p:txBody>
      </p:sp>
      <p:sp>
        <p:nvSpPr>
          <p:cNvPr id="5" name="Obdélník 4"/>
          <p:cNvSpPr/>
          <p:nvPr/>
        </p:nvSpPr>
        <p:spPr>
          <a:xfrm>
            <a:off x="642938" y="3143250"/>
            <a:ext cx="5929312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Tx/>
              <a:buChar char="-"/>
              <a:defRPr/>
            </a:pPr>
            <a:r>
              <a:rPr lang="sk-SK" sz="2800" b="1" dirty="0">
                <a:solidFill>
                  <a:prstClr val="black"/>
                </a:solidFill>
                <a:latin typeface="Calibri"/>
                <a:cs typeface="+mn-cs"/>
              </a:rPr>
              <a:t>zisťovanie nebezpečenstiev </a:t>
            </a:r>
            <a:r>
              <a:rPr lang="sk-SK" sz="2800" dirty="0">
                <a:solidFill>
                  <a:prstClr val="black"/>
                </a:solidFill>
                <a:latin typeface="Calibri"/>
                <a:cs typeface="+mn-cs"/>
              </a:rPr>
              <a:t>a z nich vyplývajúcich </a:t>
            </a:r>
            <a:r>
              <a:rPr lang="sk-SK" sz="2800" b="1" dirty="0">
                <a:solidFill>
                  <a:prstClr val="black"/>
                </a:solidFill>
                <a:latin typeface="Calibri"/>
                <a:cs typeface="+mn-cs"/>
              </a:rPr>
              <a:t>ohrození,</a:t>
            </a:r>
          </a:p>
          <a:p>
            <a:pPr marL="457200" indent="-457200">
              <a:buFontTx/>
              <a:buChar char="-"/>
              <a:defRPr/>
            </a:pPr>
            <a:r>
              <a:rPr lang="sk-SK" sz="2800" b="1" dirty="0">
                <a:solidFill>
                  <a:prstClr val="black"/>
                </a:solidFill>
                <a:latin typeface="Calibri"/>
                <a:cs typeface="+mn-cs"/>
              </a:rPr>
              <a:t>stanovenie miery ohrozenia</a:t>
            </a:r>
            <a:r>
              <a:rPr lang="sk-SK" sz="2800" dirty="0">
                <a:solidFill>
                  <a:prstClr val="black"/>
                </a:solidFill>
                <a:latin typeface="Calibri"/>
                <a:cs typeface="+mn-cs"/>
              </a:rPr>
              <a:t>. </a:t>
            </a:r>
            <a:endParaRPr lang="sk-SK" sz="20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5" name="Nadpis 1"/>
          <p:cNvSpPr>
            <a:spLocks noGrp="1"/>
          </p:cNvSpPr>
          <p:nvPr>
            <p:ph type="title" idx="4294967295"/>
          </p:nvPr>
        </p:nvSpPr>
        <p:spPr>
          <a:xfrm>
            <a:off x="357188" y="142875"/>
            <a:ext cx="8229600" cy="511175"/>
          </a:xfrm>
        </p:spPr>
        <p:txBody>
          <a:bodyPr/>
          <a:lstStyle/>
          <a:p>
            <a:pPr eaLnBrk="1" hangingPunct="1"/>
            <a:r>
              <a:rPr lang="sk-SK" sz="3200"/>
              <a:t>Princípy:</a:t>
            </a:r>
            <a:endParaRPr lang="sk-SK"/>
          </a:p>
        </p:txBody>
      </p:sp>
      <p:sp>
        <p:nvSpPr>
          <p:cNvPr id="420866" name="Zástupný symbol pro obsah 2"/>
          <p:cNvSpPr>
            <a:spLocks noGrp="1"/>
          </p:cNvSpPr>
          <p:nvPr>
            <p:ph idx="4294967295"/>
          </p:nvPr>
        </p:nvSpPr>
        <p:spPr>
          <a:xfrm>
            <a:off x="285750" y="642938"/>
            <a:ext cx="8372475" cy="5143500"/>
          </a:xfrm>
        </p:spPr>
        <p:txBody>
          <a:bodyPr/>
          <a:lstStyle/>
          <a:p>
            <a:pPr marL="457200" indent="-457200" algn="just" eaLnBrk="1" hangingPunct="1">
              <a:buFont typeface="Calibri" pitchFamily="34" charset="0"/>
              <a:buAutoNum type="arabicPeriod"/>
            </a:pPr>
            <a:r>
              <a:rPr lang="sk-SK" sz="2000"/>
              <a:t>Pre dosiahnutie bezpečnosti nestačí vykonať opatrenie podľa predpisov a noriem, ale aj nad rámec právnych požiadaviek!</a:t>
            </a:r>
          </a:p>
          <a:p>
            <a:pPr marL="457200" indent="-457200" algn="just" eaLnBrk="1" hangingPunct="1">
              <a:buFont typeface="Calibri" pitchFamily="34" charset="0"/>
              <a:buAutoNum type="arabicPeriod"/>
            </a:pPr>
            <a:endParaRPr lang="sk-SK" sz="1200"/>
          </a:p>
          <a:p>
            <a:pPr marL="457200" indent="-457200" algn="just" eaLnBrk="1" hangingPunct="1">
              <a:buFont typeface="Calibri" pitchFamily="34" charset="0"/>
              <a:buAutoNum type="arabicPeriod"/>
            </a:pPr>
            <a:r>
              <a:rPr lang="sk-SK" sz="2000"/>
              <a:t>Neexistuje absolútna bezpečnosť!</a:t>
            </a:r>
          </a:p>
          <a:p>
            <a:pPr marL="457200" indent="-457200" algn="just" eaLnBrk="1" hangingPunct="1">
              <a:buFont typeface="Calibri" pitchFamily="34" charset="0"/>
              <a:buAutoNum type="arabicPeriod"/>
            </a:pPr>
            <a:endParaRPr lang="sk-SK" sz="1200"/>
          </a:p>
          <a:p>
            <a:pPr marL="457200" indent="-457200" algn="just" eaLnBrk="1" hangingPunct="1">
              <a:buFont typeface="Calibri" pitchFamily="34" charset="0"/>
              <a:buAutoNum type="arabicPeriod"/>
            </a:pPr>
            <a:r>
              <a:rPr lang="sk-SK" sz="2000"/>
              <a:t>Hranica vnímania bezpečnosti nie je pevná hodnota!</a:t>
            </a:r>
          </a:p>
          <a:p>
            <a:pPr marL="457200" indent="-457200" algn="just" eaLnBrk="1" hangingPunct="1">
              <a:buFont typeface="Calibri" pitchFamily="34" charset="0"/>
              <a:buAutoNum type="arabicPeriod"/>
            </a:pPr>
            <a:endParaRPr lang="sk-SK" sz="1200"/>
          </a:p>
          <a:p>
            <a:pPr marL="457200" indent="-457200" algn="just" eaLnBrk="1" hangingPunct="1">
              <a:buFont typeface="Calibri" pitchFamily="34" charset="0"/>
              <a:buAutoNum type="arabicPeriod"/>
            </a:pPr>
            <a:r>
              <a:rPr lang="sk-SK" sz="2000"/>
              <a:t>Ani podrobné analýzy a následne prijatie príslušných opatrení nezaručuje, že nedôjde k úrazu alebo inej nežiadúcej udalosti!</a:t>
            </a:r>
          </a:p>
          <a:p>
            <a:pPr marL="457200" indent="-457200" algn="just" eaLnBrk="1" hangingPunct="1">
              <a:buFont typeface="Calibri" pitchFamily="34" charset="0"/>
              <a:buAutoNum type="arabicPeriod"/>
            </a:pPr>
            <a:endParaRPr lang="sk-SK" sz="1200"/>
          </a:p>
          <a:p>
            <a:pPr marL="457200" indent="-457200" algn="just" eaLnBrk="1" hangingPunct="1">
              <a:buFont typeface="Calibri" pitchFamily="34" charset="0"/>
              <a:buAutoNum type="arabicPeriod"/>
            </a:pPr>
            <a:r>
              <a:rPr lang="sk-SK" sz="2000"/>
              <a:t>O možnosti vzniku negatívnych javov musia byť informovaní zamestnanci, užívatelia strojov a zariadení a iné osoby, ktorých sa ohrozenie týka!</a:t>
            </a:r>
          </a:p>
          <a:p>
            <a:pPr marL="457200" indent="-457200" algn="just" eaLnBrk="1" hangingPunct="1">
              <a:buFont typeface="Calibri" pitchFamily="34" charset="0"/>
              <a:buAutoNum type="arabicPeriod"/>
            </a:pPr>
            <a:endParaRPr lang="sk-SK" sz="1200"/>
          </a:p>
          <a:p>
            <a:pPr marL="457200" indent="-457200" algn="just" eaLnBrk="1" hangingPunct="1">
              <a:buFont typeface="Calibri" pitchFamily="34" charset="0"/>
              <a:buAutoNum type="arabicPeriod" startAt="6"/>
            </a:pPr>
            <a:r>
              <a:rPr lang="sk-SK" sz="2000"/>
              <a:t>Nebezpečné situácie musí zvládnuť ten, kto ich vytvára!</a:t>
            </a:r>
          </a:p>
          <a:p>
            <a:pPr marL="457200" indent="-457200" algn="just" eaLnBrk="1" hangingPunct="1">
              <a:buFont typeface="Calibri" pitchFamily="34" charset="0"/>
              <a:buAutoNum type="arabicPeriod" startAt="6"/>
            </a:pPr>
            <a:endParaRPr lang="sk-SK" sz="1200"/>
          </a:p>
          <a:p>
            <a:pPr marL="457200" indent="-457200" algn="just" eaLnBrk="1" hangingPunct="1">
              <a:buFont typeface="Calibri" pitchFamily="34" charset="0"/>
              <a:buAutoNum type="arabicPeriod" startAt="6"/>
            </a:pPr>
            <a:r>
              <a:rPr lang="sk-SK" sz="2000"/>
              <a:t>Zabezpečenie podmienok pre neustále vzdelávanie a sprostredkovanie nových výsledkov vedy a výskumu v oblasti BOZP pre všetky skupiny v spoločnosti!</a:t>
            </a:r>
          </a:p>
          <a:p>
            <a:pPr marL="457200" indent="-457200" algn="just" eaLnBrk="1" hangingPunct="1">
              <a:buFont typeface="Calibri" pitchFamily="34" charset="0"/>
              <a:buAutoNum type="arabicPeriod"/>
            </a:pPr>
            <a:endParaRPr lang="sk-SK" sz="2000"/>
          </a:p>
          <a:p>
            <a:pPr marL="457200" indent="-457200" algn="just" eaLnBrk="1" hangingPunct="1">
              <a:buFont typeface="Calibri" pitchFamily="34" charset="0"/>
              <a:buAutoNum type="arabicPeriod"/>
            </a:pPr>
            <a:endParaRPr lang="sk-SK" sz="20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Nadpis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2548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sk-SK" dirty="0"/>
              <a:t>Manažérstvo rizika</a:t>
            </a:r>
          </a:p>
        </p:txBody>
      </p:sp>
      <p:grpSp>
        <p:nvGrpSpPr>
          <p:cNvPr id="421890" name="Group 3"/>
          <p:cNvGrpSpPr>
            <a:grpSpLocks/>
          </p:cNvGrpSpPr>
          <p:nvPr/>
        </p:nvGrpSpPr>
        <p:grpSpPr bwMode="auto">
          <a:xfrm>
            <a:off x="1714500" y="1143000"/>
            <a:ext cx="5715000" cy="4929188"/>
            <a:chOff x="2136" y="2827"/>
            <a:chExt cx="8438" cy="7044"/>
          </a:xfrm>
        </p:grpSpPr>
        <p:sp>
          <p:nvSpPr>
            <p:cNvPr id="421895" name="Text Box 4"/>
            <p:cNvSpPr txBox="1">
              <a:spLocks noChangeArrowheads="1"/>
            </p:cNvSpPr>
            <p:nvPr/>
          </p:nvSpPr>
          <p:spPr bwMode="auto">
            <a:xfrm>
              <a:off x="6665" y="4204"/>
              <a:ext cx="852" cy="569"/>
            </a:xfrm>
            <a:prstGeom prst="rect">
              <a:avLst/>
            </a:prstGeom>
            <a:solidFill>
              <a:srgbClr val="FFFFFF"/>
            </a:solidFill>
            <a:ln w="9525" algn="ctr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>
                <a:spcAft>
                  <a:spcPts val="1000"/>
                </a:spcAft>
              </a:pPr>
              <a:r>
                <a:rPr lang="sk-SK" sz="1100" b="1">
                  <a:latin typeface="Calibri" pitchFamily="34" charset="0"/>
                </a:rPr>
                <a:t>Analýza</a:t>
              </a:r>
            </a:p>
            <a:p>
              <a:pPr algn="ctr">
                <a:spcAft>
                  <a:spcPts val="1000"/>
                </a:spcAft>
              </a:pPr>
              <a:r>
                <a:rPr lang="sk-SK" sz="1100" b="1">
                  <a:latin typeface="Calibri" pitchFamily="34" charset="0"/>
                </a:rPr>
                <a:t> rizika</a:t>
              </a:r>
            </a:p>
            <a:p>
              <a:endParaRPr lang="sk-SK"/>
            </a:p>
          </p:txBody>
        </p:sp>
        <p:sp>
          <p:nvSpPr>
            <p:cNvPr id="421896" name="Text Box 5"/>
            <p:cNvSpPr txBox="1">
              <a:spLocks noChangeArrowheads="1"/>
            </p:cNvSpPr>
            <p:nvPr/>
          </p:nvSpPr>
          <p:spPr bwMode="auto">
            <a:xfrm>
              <a:off x="8024" y="5639"/>
              <a:ext cx="1335" cy="57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>
                <a:spcAft>
                  <a:spcPts val="1000"/>
                </a:spcAft>
              </a:pPr>
              <a:r>
                <a:rPr lang="sk-SK" sz="1100" b="1">
                  <a:latin typeface="Calibri" pitchFamily="34" charset="0"/>
                </a:rPr>
                <a:t>Posudzovanie</a:t>
              </a:r>
              <a:endParaRPr lang="sk-SK" sz="1100" b="1">
                <a:latin typeface="Times New Roman" pitchFamily="18" charset="0"/>
              </a:endParaRPr>
            </a:p>
            <a:p>
              <a:pPr algn="ctr">
                <a:spcAft>
                  <a:spcPts val="1000"/>
                </a:spcAft>
              </a:pPr>
              <a:r>
                <a:rPr lang="sk-SK" sz="1100" b="1">
                  <a:latin typeface="Calibri" pitchFamily="34" charset="0"/>
                </a:rPr>
                <a:t> rizika</a:t>
              </a:r>
            </a:p>
            <a:p>
              <a:endParaRPr lang="sk-SK"/>
            </a:p>
          </p:txBody>
        </p:sp>
        <p:sp>
          <p:nvSpPr>
            <p:cNvPr id="19462" name="Text Box 6"/>
            <p:cNvSpPr txBox="1">
              <a:spLocks noChangeArrowheads="1"/>
            </p:cNvSpPr>
            <p:nvPr/>
          </p:nvSpPr>
          <p:spPr bwMode="auto">
            <a:xfrm>
              <a:off x="3055" y="3097"/>
              <a:ext cx="2897" cy="694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B6DDE8"/>
                </a:gs>
              </a:gsLst>
              <a:lin ang="5400000" scaled="1"/>
            </a:gradFill>
            <a:ln w="12700" algn="ctr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 lIns="0" tIns="0" rIns="0" bIns="0"/>
            <a:lstStyle/>
            <a:p>
              <a:pPr algn="ctr">
                <a:spcAft>
                  <a:spcPts val="0"/>
                </a:spcAft>
                <a:defRPr/>
              </a:pPr>
              <a:r>
                <a:rPr lang="sk-SK" sz="1100" b="1">
                  <a:latin typeface="Calibri" pitchFamily="34" charset="0"/>
                  <a:cs typeface="Arial" pitchFamily="34" charset="0"/>
                </a:rPr>
                <a:t>Popis systému</a:t>
              </a:r>
              <a:endParaRPr lang="sk-SK" sz="1100" b="1">
                <a:latin typeface="Times New Roman" pitchFamily="18" charset="0"/>
                <a:cs typeface="Arial" pitchFamily="34" charset="0"/>
              </a:endParaRPr>
            </a:p>
            <a:p>
              <a:pPr algn="ctr">
                <a:spcAft>
                  <a:spcPts val="0"/>
                </a:spcAft>
                <a:defRPr/>
              </a:pPr>
              <a:r>
                <a:rPr lang="sk-SK" sz="1100">
                  <a:latin typeface="Calibri" pitchFamily="34" charset="0"/>
                  <a:cs typeface="Arial" pitchFamily="34" charset="0"/>
                </a:rPr>
                <a:t>a určenie jeho hraníc</a:t>
              </a:r>
            </a:p>
            <a:p>
              <a:pPr algn="ctr">
                <a:spcAft>
                  <a:spcPts val="0"/>
                </a:spcAft>
                <a:defRPr/>
              </a:pPr>
              <a:endParaRPr lang="sk-SK" sz="1100" b="1">
                <a:latin typeface="Times New Roman" pitchFamily="18" charset="0"/>
                <a:cs typeface="Arial" pitchFamily="34" charset="0"/>
              </a:endParaRPr>
            </a:p>
            <a:p>
              <a:pPr>
                <a:spcAft>
                  <a:spcPts val="0"/>
                </a:spcAft>
                <a:defRPr/>
              </a:pPr>
              <a:endParaRPr lang="sk-SK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63" name="Text Box 7"/>
            <p:cNvSpPr txBox="1">
              <a:spLocks noChangeArrowheads="1"/>
            </p:cNvSpPr>
            <p:nvPr/>
          </p:nvSpPr>
          <p:spPr bwMode="auto">
            <a:xfrm>
              <a:off x="3055" y="4011"/>
              <a:ext cx="2897" cy="665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B6DDE8"/>
                </a:gs>
              </a:gsLst>
              <a:lin ang="5400000" scaled="1"/>
            </a:gradFill>
            <a:ln w="12700" algn="ctr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 lIns="0" tIns="0" rIns="0" bIns="0"/>
            <a:lstStyle/>
            <a:p>
              <a:pPr algn="ctr">
                <a:spcAft>
                  <a:spcPts val="0"/>
                </a:spcAft>
                <a:defRPr/>
              </a:pPr>
              <a:r>
                <a:rPr lang="sk-SK" sz="1100" dirty="0">
                  <a:latin typeface="Calibri" pitchFamily="34" charset="0"/>
                  <a:cs typeface="Arial" pitchFamily="34" charset="0"/>
                </a:rPr>
                <a:t>Identifikácia </a:t>
              </a:r>
              <a:r>
                <a:rPr lang="sk-SK" sz="1100" b="1" dirty="0">
                  <a:latin typeface="Calibri" pitchFamily="34" charset="0"/>
                  <a:cs typeface="Arial" pitchFamily="34" charset="0"/>
                </a:rPr>
                <a:t>nebezpečenstva </a:t>
              </a:r>
              <a:r>
                <a:rPr lang="sk-SK" sz="1100" dirty="0">
                  <a:latin typeface="Calibri" pitchFamily="34" charset="0"/>
                  <a:cs typeface="Arial" pitchFamily="34" charset="0"/>
                </a:rPr>
                <a:t>a možných</a:t>
              </a:r>
              <a:r>
                <a:rPr lang="sk-SK" sz="1100" b="1" dirty="0">
                  <a:latin typeface="Calibri" pitchFamily="34" charset="0"/>
                  <a:cs typeface="Arial" pitchFamily="34" charset="0"/>
                </a:rPr>
                <a:t> dôsledkov</a:t>
              </a:r>
              <a:endParaRPr lang="sk-SK" sz="1100" dirty="0">
                <a:latin typeface="Times New Roman" pitchFamily="18" charset="0"/>
                <a:cs typeface="Arial" pitchFamily="34" charset="0"/>
              </a:endParaRPr>
            </a:p>
            <a:p>
              <a:pPr algn="ctr">
                <a:spcAft>
                  <a:spcPts val="1000"/>
                </a:spcAft>
                <a:defRPr/>
              </a:pPr>
              <a:endParaRPr lang="sk-SK" sz="1100" b="1" dirty="0">
                <a:latin typeface="Times New Roman" pitchFamily="18" charset="0"/>
                <a:cs typeface="Arial" pitchFamily="34" charset="0"/>
              </a:endParaRPr>
            </a:p>
            <a:p>
              <a:pPr>
                <a:defRPr/>
              </a:pPr>
              <a:endParaRPr lang="sk-SK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64" name="Text Box 8"/>
            <p:cNvSpPr txBox="1">
              <a:spLocks noChangeArrowheads="1"/>
            </p:cNvSpPr>
            <p:nvPr/>
          </p:nvSpPr>
          <p:spPr bwMode="auto">
            <a:xfrm>
              <a:off x="3055" y="4885"/>
              <a:ext cx="2897" cy="1103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B6DDE8"/>
                </a:gs>
              </a:gsLst>
              <a:lin ang="5400000" scaled="1"/>
            </a:gradFill>
            <a:ln w="12700" algn="ctr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 lIns="0" tIns="0" rIns="0" bIns="0"/>
            <a:lstStyle/>
            <a:p>
              <a:pPr algn="ctr">
                <a:spcAft>
                  <a:spcPts val="0"/>
                </a:spcAft>
                <a:defRPr/>
              </a:pPr>
              <a:r>
                <a:rPr lang="sk-SK" sz="1100" b="1" dirty="0">
                  <a:latin typeface="Calibri" pitchFamily="34" charset="0"/>
                  <a:cs typeface="Arial" pitchFamily="34" charset="0"/>
                </a:rPr>
                <a:t>Odhad rizika</a:t>
              </a:r>
            </a:p>
            <a:p>
              <a:pPr algn="ctr">
                <a:spcAft>
                  <a:spcPts val="0"/>
                </a:spcAft>
                <a:defRPr/>
              </a:pPr>
              <a:r>
                <a:rPr lang="sk-SK" sz="1100" dirty="0">
                  <a:latin typeface="Calibri" pitchFamily="34" charset="0"/>
                  <a:cs typeface="Arial" pitchFamily="34" charset="0"/>
                </a:rPr>
                <a:t>(odhad pravdepodobnosti a závažnosti dôsledku)</a:t>
              </a:r>
              <a:r>
                <a:rPr lang="sk-SK" sz="1100" b="1" dirty="0">
                  <a:latin typeface="Calibri" pitchFamily="34" charset="0"/>
                  <a:cs typeface="Arial" pitchFamily="34" charset="0"/>
                </a:rPr>
                <a:t> </a:t>
              </a:r>
            </a:p>
            <a:p>
              <a:pPr algn="ctr">
                <a:spcAft>
                  <a:spcPts val="0"/>
                </a:spcAft>
                <a:defRPr/>
              </a:pPr>
              <a:r>
                <a:rPr lang="sk-SK" sz="1100" b="1" dirty="0">
                  <a:latin typeface="Calibri" pitchFamily="34" charset="0"/>
                  <a:cs typeface="Arial" pitchFamily="34" charset="0"/>
                </a:rPr>
                <a:t>R = P x D</a:t>
              </a:r>
            </a:p>
            <a:p>
              <a:pPr algn="ctr">
                <a:spcAft>
                  <a:spcPts val="0"/>
                </a:spcAft>
                <a:defRPr/>
              </a:pPr>
              <a:endParaRPr lang="sk-SK" sz="1100" dirty="0">
                <a:latin typeface="Calibri" pitchFamily="34" charset="0"/>
                <a:cs typeface="Arial" pitchFamily="34" charset="0"/>
              </a:endParaRPr>
            </a:p>
            <a:p>
              <a:pPr algn="ctr">
                <a:spcAft>
                  <a:spcPts val="0"/>
                </a:spcAft>
                <a:defRPr/>
              </a:pPr>
              <a:endParaRPr lang="sk-SK" sz="1100" b="1" dirty="0">
                <a:latin typeface="Times New Roman" pitchFamily="18" charset="0"/>
                <a:cs typeface="Arial" pitchFamily="34" charset="0"/>
              </a:endParaRPr>
            </a:p>
            <a:p>
              <a:pPr>
                <a:spcAft>
                  <a:spcPts val="0"/>
                </a:spcAft>
                <a:defRPr/>
              </a:pPr>
              <a:endParaRPr lang="sk-SK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65" name="Text Box 9"/>
            <p:cNvSpPr txBox="1">
              <a:spLocks noChangeArrowheads="1"/>
            </p:cNvSpPr>
            <p:nvPr/>
          </p:nvSpPr>
          <p:spPr bwMode="auto">
            <a:xfrm>
              <a:off x="3055" y="6214"/>
              <a:ext cx="2897" cy="665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B6DDE8"/>
                </a:gs>
              </a:gsLst>
              <a:lin ang="5400000" scaled="1"/>
            </a:gradFill>
            <a:ln w="12700" algn="ctr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 lIns="0" tIns="0" rIns="0" bIns="0"/>
            <a:lstStyle/>
            <a:p>
              <a:pPr algn="ctr">
                <a:spcAft>
                  <a:spcPts val="1000"/>
                </a:spcAft>
                <a:defRPr/>
              </a:pPr>
              <a:r>
                <a:rPr lang="sk-SK" sz="1100" b="1" dirty="0">
                  <a:latin typeface="Calibri" pitchFamily="34" charset="0"/>
                  <a:cs typeface="Arial" pitchFamily="34" charset="0"/>
                </a:rPr>
                <a:t>Hodnotenie rizika</a:t>
              </a:r>
              <a:r>
                <a:rPr lang="sk-SK" sz="1100" dirty="0">
                  <a:latin typeface="Calibri" pitchFamily="34" charset="0"/>
                  <a:cs typeface="Arial" pitchFamily="34" charset="0"/>
                </a:rPr>
                <a:t> (vysoké, stredné, malé)</a:t>
              </a:r>
              <a:endParaRPr lang="sk-SK" sz="1100" dirty="0">
                <a:latin typeface="Times New Roman" pitchFamily="18" charset="0"/>
                <a:cs typeface="Arial" pitchFamily="34" charset="0"/>
              </a:endParaRPr>
            </a:p>
            <a:p>
              <a:pPr algn="ctr">
                <a:spcAft>
                  <a:spcPts val="1000"/>
                </a:spcAft>
                <a:defRPr/>
              </a:pPr>
              <a:endParaRPr lang="sk-SK" sz="1100" b="1" dirty="0">
                <a:latin typeface="Times New Roman" pitchFamily="18" charset="0"/>
                <a:cs typeface="Arial" pitchFamily="34" charset="0"/>
              </a:endParaRPr>
            </a:p>
            <a:p>
              <a:pPr>
                <a:defRPr/>
              </a:pPr>
              <a:endParaRPr lang="sk-SK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66" name="AutoShape 10"/>
            <p:cNvSpPr>
              <a:spLocks noChangeArrowheads="1"/>
            </p:cNvSpPr>
            <p:nvPr/>
          </p:nvSpPr>
          <p:spPr bwMode="auto">
            <a:xfrm>
              <a:off x="3055" y="7244"/>
              <a:ext cx="2897" cy="1357"/>
            </a:xfrm>
            <a:prstGeom prst="flowChartDecision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B6DDE8"/>
                </a:gs>
              </a:gsLst>
              <a:lin ang="5400000" scaled="1"/>
            </a:gradFill>
            <a:ln w="12700" algn="ctr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 lIns="0" tIns="0" rIns="0" bIns="0"/>
            <a:lstStyle/>
            <a:p>
              <a:pPr algn="ctr">
                <a:spcAft>
                  <a:spcPts val="1000"/>
                </a:spcAft>
                <a:defRPr/>
              </a:pPr>
              <a:r>
                <a:rPr lang="sk-SK" sz="1100" b="1">
                  <a:latin typeface="Calibri" pitchFamily="34" charset="0"/>
                  <a:cs typeface="Arial" pitchFamily="34" charset="0"/>
                </a:rPr>
                <a:t>Je potrebné riziko znížiť?</a:t>
              </a:r>
            </a:p>
            <a:p>
              <a:pPr>
                <a:defRPr/>
              </a:pPr>
              <a:endParaRPr lang="sk-SK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67" name="Text Box 11"/>
            <p:cNvSpPr txBox="1">
              <a:spLocks noChangeArrowheads="1"/>
            </p:cNvSpPr>
            <p:nvPr/>
          </p:nvSpPr>
          <p:spPr bwMode="auto">
            <a:xfrm>
              <a:off x="3055" y="8964"/>
              <a:ext cx="2897" cy="665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B6DDE8"/>
                </a:gs>
              </a:gsLst>
              <a:lin ang="5400000" scaled="1"/>
            </a:gradFill>
            <a:ln w="12700" algn="ctr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 lIns="0" tIns="0" rIns="0" bIns="0"/>
            <a:lstStyle/>
            <a:p>
              <a:pPr algn="ctr">
                <a:spcAft>
                  <a:spcPts val="0"/>
                </a:spcAft>
                <a:defRPr/>
              </a:pPr>
              <a:r>
                <a:rPr lang="sk-SK" sz="1100" dirty="0">
                  <a:latin typeface="Calibri" pitchFamily="34" charset="0"/>
                  <a:cs typeface="Arial" pitchFamily="34" charset="0"/>
                </a:rPr>
                <a:t>Identifikácia  a prijatie vhodných opatrení</a:t>
              </a:r>
              <a:endParaRPr lang="sk-SK" sz="1100" dirty="0">
                <a:latin typeface="Times New Roman" pitchFamily="18" charset="0"/>
                <a:cs typeface="Arial" pitchFamily="34" charset="0"/>
              </a:endParaRPr>
            </a:p>
            <a:p>
              <a:pPr algn="ctr">
                <a:spcAft>
                  <a:spcPts val="1000"/>
                </a:spcAft>
                <a:defRPr/>
              </a:pPr>
              <a:endParaRPr lang="sk-SK" sz="1100" b="1" dirty="0">
                <a:latin typeface="Times New Roman" pitchFamily="18" charset="0"/>
                <a:cs typeface="Arial" pitchFamily="34" charset="0"/>
              </a:endParaRPr>
            </a:p>
            <a:p>
              <a:pPr>
                <a:defRPr/>
              </a:pPr>
              <a:endParaRPr lang="sk-SK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21903" name="AutoShape 12"/>
            <p:cNvCxnSpPr>
              <a:cxnSpLocks noChangeShapeType="1"/>
            </p:cNvCxnSpPr>
            <p:nvPr/>
          </p:nvCxnSpPr>
          <p:spPr bwMode="auto">
            <a:xfrm>
              <a:off x="4512" y="3792"/>
              <a:ext cx="0" cy="221"/>
            </a:xfrm>
            <a:prstGeom prst="straightConnector1">
              <a:avLst/>
            </a:prstGeom>
            <a:noFill/>
            <a:ln w="12700">
              <a:solidFill>
                <a:srgbClr val="002060"/>
              </a:solidFill>
              <a:round/>
              <a:headEnd/>
              <a:tailEnd type="triangle" w="med" len="med"/>
            </a:ln>
          </p:spPr>
        </p:cxnSp>
        <p:cxnSp>
          <p:nvCxnSpPr>
            <p:cNvPr id="421904" name="AutoShape 13"/>
            <p:cNvCxnSpPr>
              <a:cxnSpLocks noChangeShapeType="1"/>
            </p:cNvCxnSpPr>
            <p:nvPr/>
          </p:nvCxnSpPr>
          <p:spPr bwMode="auto">
            <a:xfrm>
              <a:off x="4512" y="4678"/>
              <a:ext cx="1" cy="206"/>
            </a:xfrm>
            <a:prstGeom prst="straightConnector1">
              <a:avLst/>
            </a:prstGeom>
            <a:noFill/>
            <a:ln w="12700">
              <a:solidFill>
                <a:srgbClr val="002060"/>
              </a:solidFill>
              <a:round/>
              <a:headEnd/>
              <a:tailEnd type="triangle" w="med" len="med"/>
            </a:ln>
          </p:spPr>
        </p:cxnSp>
        <p:cxnSp>
          <p:nvCxnSpPr>
            <p:cNvPr id="421905" name="AutoShape 14"/>
            <p:cNvCxnSpPr>
              <a:cxnSpLocks noChangeShapeType="1"/>
            </p:cNvCxnSpPr>
            <p:nvPr/>
          </p:nvCxnSpPr>
          <p:spPr bwMode="auto">
            <a:xfrm>
              <a:off x="4510" y="5988"/>
              <a:ext cx="0" cy="225"/>
            </a:xfrm>
            <a:prstGeom prst="straightConnector1">
              <a:avLst/>
            </a:prstGeom>
            <a:noFill/>
            <a:ln w="12700">
              <a:solidFill>
                <a:srgbClr val="002060"/>
              </a:solidFill>
              <a:round/>
              <a:headEnd/>
              <a:tailEnd type="triangle" w="med" len="med"/>
            </a:ln>
          </p:spPr>
        </p:cxnSp>
        <p:cxnSp>
          <p:nvCxnSpPr>
            <p:cNvPr id="421906" name="AutoShape 15"/>
            <p:cNvCxnSpPr>
              <a:cxnSpLocks noChangeShapeType="1"/>
            </p:cNvCxnSpPr>
            <p:nvPr/>
          </p:nvCxnSpPr>
          <p:spPr bwMode="auto">
            <a:xfrm>
              <a:off x="4510" y="6878"/>
              <a:ext cx="0" cy="364"/>
            </a:xfrm>
            <a:prstGeom prst="straightConnector1">
              <a:avLst/>
            </a:prstGeom>
            <a:noFill/>
            <a:ln w="12700">
              <a:solidFill>
                <a:srgbClr val="002060"/>
              </a:solidFill>
              <a:round/>
              <a:headEnd/>
              <a:tailEnd type="triangle" w="med" len="med"/>
            </a:ln>
          </p:spPr>
        </p:cxnSp>
        <p:cxnSp>
          <p:nvCxnSpPr>
            <p:cNvPr id="421907" name="AutoShape 16"/>
            <p:cNvCxnSpPr>
              <a:cxnSpLocks noChangeShapeType="1"/>
            </p:cNvCxnSpPr>
            <p:nvPr/>
          </p:nvCxnSpPr>
          <p:spPr bwMode="auto">
            <a:xfrm>
              <a:off x="5950" y="7906"/>
              <a:ext cx="255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421908" name="AutoShape 17"/>
            <p:cNvCxnSpPr>
              <a:cxnSpLocks noChangeShapeType="1"/>
            </p:cNvCxnSpPr>
            <p:nvPr/>
          </p:nvCxnSpPr>
          <p:spPr bwMode="auto">
            <a:xfrm>
              <a:off x="4510" y="8600"/>
              <a:ext cx="0" cy="364"/>
            </a:xfrm>
            <a:prstGeom prst="straightConnector1">
              <a:avLst/>
            </a:prstGeom>
            <a:noFill/>
            <a:ln w="12700">
              <a:solidFill>
                <a:srgbClr val="002060"/>
              </a:solidFill>
              <a:round/>
              <a:headEnd/>
              <a:tailEnd type="triangle" w="med" len="med"/>
            </a:ln>
          </p:spPr>
        </p:cxnSp>
        <p:sp>
          <p:nvSpPr>
            <p:cNvPr id="19474" name="Text Box 18"/>
            <p:cNvSpPr txBox="1">
              <a:spLocks noChangeArrowheads="1"/>
            </p:cNvSpPr>
            <p:nvPr/>
          </p:nvSpPr>
          <p:spPr bwMode="auto">
            <a:xfrm>
              <a:off x="6205" y="7686"/>
              <a:ext cx="1310" cy="429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B6DDE8"/>
                </a:gs>
              </a:gsLst>
              <a:lin ang="5400000" scaled="1"/>
            </a:gradFill>
            <a:ln w="12700" algn="ctr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 lIns="0" tIns="0" rIns="0" bIns="0"/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  <a:defRPr/>
              </a:pPr>
              <a:r>
                <a:rPr lang="sk-SK" sz="1000" b="1">
                  <a:latin typeface="Times New Roman" pitchFamily="18" charset="0"/>
                  <a:cs typeface="Arial" pitchFamily="34" charset="0"/>
                </a:rPr>
                <a:t>Koniec</a:t>
              </a:r>
            </a:p>
            <a:p>
              <a:pPr algn="ctr">
                <a:spcAft>
                  <a:spcPts val="1000"/>
                </a:spcAft>
                <a:defRPr/>
              </a:pPr>
              <a:endParaRPr lang="sk-SK" sz="1100" b="1">
                <a:latin typeface="Times New Roman" pitchFamily="18" charset="0"/>
                <a:cs typeface="Arial" pitchFamily="34" charset="0"/>
              </a:endParaRPr>
            </a:p>
            <a:p>
              <a:pPr>
                <a:defRPr/>
              </a:pPr>
              <a:endParaRPr lang="sk-SK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21910" name="AutoShape 19"/>
            <p:cNvCxnSpPr>
              <a:cxnSpLocks noChangeShapeType="1"/>
            </p:cNvCxnSpPr>
            <p:nvPr/>
          </p:nvCxnSpPr>
          <p:spPr bwMode="auto">
            <a:xfrm flipH="1">
              <a:off x="4510" y="9629"/>
              <a:ext cx="3" cy="239"/>
            </a:xfrm>
            <a:prstGeom prst="straightConnector1">
              <a:avLst/>
            </a:prstGeom>
            <a:noFill/>
            <a:ln w="12700">
              <a:solidFill>
                <a:srgbClr val="002060"/>
              </a:solidFill>
              <a:round/>
              <a:headEnd/>
              <a:tailEnd/>
            </a:ln>
          </p:spPr>
        </p:cxnSp>
        <p:cxnSp>
          <p:nvCxnSpPr>
            <p:cNvPr id="421911" name="AutoShape 20"/>
            <p:cNvCxnSpPr>
              <a:cxnSpLocks noChangeShapeType="1"/>
            </p:cNvCxnSpPr>
            <p:nvPr/>
          </p:nvCxnSpPr>
          <p:spPr bwMode="auto">
            <a:xfrm flipH="1">
              <a:off x="2136" y="9868"/>
              <a:ext cx="2374" cy="0"/>
            </a:xfrm>
            <a:prstGeom prst="straightConnector1">
              <a:avLst/>
            </a:prstGeom>
            <a:noFill/>
            <a:ln w="12700">
              <a:solidFill>
                <a:srgbClr val="002060"/>
              </a:solidFill>
              <a:round/>
              <a:headEnd/>
              <a:tailEnd/>
            </a:ln>
          </p:spPr>
        </p:cxnSp>
        <p:cxnSp>
          <p:nvCxnSpPr>
            <p:cNvPr id="421912" name="AutoShape 21"/>
            <p:cNvCxnSpPr>
              <a:cxnSpLocks noChangeShapeType="1"/>
            </p:cNvCxnSpPr>
            <p:nvPr/>
          </p:nvCxnSpPr>
          <p:spPr bwMode="auto">
            <a:xfrm flipH="1">
              <a:off x="2136" y="2827"/>
              <a:ext cx="16" cy="7041"/>
            </a:xfrm>
            <a:prstGeom prst="straightConnector1">
              <a:avLst/>
            </a:prstGeom>
            <a:noFill/>
            <a:ln w="12700">
              <a:solidFill>
                <a:srgbClr val="002060"/>
              </a:solidFill>
              <a:round/>
              <a:headEnd/>
              <a:tailEnd/>
            </a:ln>
          </p:spPr>
        </p:cxnSp>
        <p:cxnSp>
          <p:nvCxnSpPr>
            <p:cNvPr id="421913" name="AutoShape 22"/>
            <p:cNvCxnSpPr>
              <a:cxnSpLocks noChangeShapeType="1"/>
            </p:cNvCxnSpPr>
            <p:nvPr/>
          </p:nvCxnSpPr>
          <p:spPr bwMode="auto">
            <a:xfrm flipH="1">
              <a:off x="2136" y="2827"/>
              <a:ext cx="2374" cy="1"/>
            </a:xfrm>
            <a:prstGeom prst="straightConnector1">
              <a:avLst/>
            </a:prstGeom>
            <a:noFill/>
            <a:ln w="12700">
              <a:solidFill>
                <a:srgbClr val="002060"/>
              </a:solidFill>
              <a:round/>
              <a:headEnd/>
              <a:tailEnd/>
            </a:ln>
          </p:spPr>
        </p:cxnSp>
        <p:cxnSp>
          <p:nvCxnSpPr>
            <p:cNvPr id="421914" name="AutoShape 23"/>
            <p:cNvCxnSpPr>
              <a:cxnSpLocks noChangeShapeType="1"/>
            </p:cNvCxnSpPr>
            <p:nvPr/>
          </p:nvCxnSpPr>
          <p:spPr bwMode="auto">
            <a:xfrm flipH="1" flipV="1">
              <a:off x="4507" y="2827"/>
              <a:ext cx="3" cy="243"/>
            </a:xfrm>
            <a:prstGeom prst="straightConnector1">
              <a:avLst/>
            </a:prstGeom>
            <a:noFill/>
            <a:ln w="12700">
              <a:solidFill>
                <a:srgbClr val="002060"/>
              </a:solidFill>
              <a:round/>
              <a:headEnd type="triangle" w="med" len="med"/>
              <a:tailEnd/>
            </a:ln>
          </p:spPr>
        </p:cxnSp>
        <p:sp>
          <p:nvSpPr>
            <p:cNvPr id="421915" name="AutoShape 24"/>
            <p:cNvSpPr>
              <a:spLocks/>
            </p:cNvSpPr>
            <p:nvPr/>
          </p:nvSpPr>
          <p:spPr bwMode="auto">
            <a:xfrm>
              <a:off x="6205" y="2938"/>
              <a:ext cx="317" cy="3050"/>
            </a:xfrm>
            <a:prstGeom prst="rightBrace">
              <a:avLst>
                <a:gd name="adj1" fmla="val 80179"/>
                <a:gd name="adj2" fmla="val 50000"/>
              </a:avLst>
            </a:prstGeom>
            <a:solidFill>
              <a:srgbClr val="FFFFFF"/>
            </a:solidFill>
            <a:ln w="12700">
              <a:solidFill>
                <a:srgbClr val="8064A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916" name="AutoShape 25"/>
            <p:cNvSpPr>
              <a:spLocks/>
            </p:cNvSpPr>
            <p:nvPr/>
          </p:nvSpPr>
          <p:spPr bwMode="auto">
            <a:xfrm>
              <a:off x="7517" y="2828"/>
              <a:ext cx="317" cy="5994"/>
            </a:xfrm>
            <a:prstGeom prst="rightBrace">
              <a:avLst>
                <a:gd name="adj1" fmla="val 157571"/>
                <a:gd name="adj2" fmla="val 50000"/>
              </a:avLst>
            </a:prstGeom>
            <a:solidFill>
              <a:srgbClr val="FFFFFF"/>
            </a:solidFill>
            <a:ln w="12700">
              <a:solidFill>
                <a:srgbClr val="8064A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917" name="AutoShape 26"/>
            <p:cNvSpPr>
              <a:spLocks/>
            </p:cNvSpPr>
            <p:nvPr/>
          </p:nvSpPr>
          <p:spPr bwMode="auto">
            <a:xfrm>
              <a:off x="9226" y="2836"/>
              <a:ext cx="315" cy="7035"/>
            </a:xfrm>
            <a:prstGeom prst="rightBrace">
              <a:avLst>
                <a:gd name="adj1" fmla="val 186111"/>
                <a:gd name="adj2" fmla="val 50000"/>
              </a:avLst>
            </a:prstGeom>
            <a:solidFill>
              <a:srgbClr val="FFFFFF">
                <a:alpha val="0"/>
              </a:srgbClr>
            </a:solidFill>
            <a:ln w="9525">
              <a:solidFill>
                <a:srgbClr val="8064A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918" name="Text Box 27"/>
            <p:cNvSpPr txBox="1">
              <a:spLocks noChangeArrowheads="1"/>
            </p:cNvSpPr>
            <p:nvPr/>
          </p:nvSpPr>
          <p:spPr bwMode="auto">
            <a:xfrm>
              <a:off x="9539" y="6074"/>
              <a:ext cx="1035" cy="57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>
                <a:spcAft>
                  <a:spcPts val="1000"/>
                </a:spcAft>
              </a:pPr>
              <a:r>
                <a:rPr lang="sk-SK" sz="1100" b="1">
                  <a:latin typeface="Calibri" pitchFamily="34" charset="0"/>
                </a:rPr>
                <a:t>Riadenie</a:t>
              </a:r>
              <a:endParaRPr lang="sk-SK" sz="1100" b="1">
                <a:latin typeface="Times New Roman" pitchFamily="18" charset="0"/>
              </a:endParaRPr>
            </a:p>
            <a:p>
              <a:pPr algn="ctr">
                <a:spcAft>
                  <a:spcPts val="1000"/>
                </a:spcAft>
              </a:pPr>
              <a:r>
                <a:rPr lang="sk-SK" sz="1100" b="1">
                  <a:latin typeface="Calibri" pitchFamily="34" charset="0"/>
                </a:rPr>
                <a:t> rizika</a:t>
              </a:r>
            </a:p>
            <a:p>
              <a:endParaRPr lang="sk-SK"/>
            </a:p>
          </p:txBody>
        </p:sp>
      </p:grpSp>
      <p:sp>
        <p:nvSpPr>
          <p:cNvPr id="32" name="TextovéPole 31"/>
          <p:cNvSpPr txBox="1"/>
          <p:nvPr/>
        </p:nvSpPr>
        <p:spPr>
          <a:xfrm>
            <a:off x="4067175" y="4391025"/>
            <a:ext cx="428625" cy="2619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sk-SK" sz="1050" dirty="0"/>
              <a:t>Nie</a:t>
            </a:r>
          </a:p>
        </p:txBody>
      </p:sp>
      <p:sp>
        <p:nvSpPr>
          <p:cNvPr id="33" name="TextovéPole 32"/>
          <p:cNvSpPr txBox="1"/>
          <p:nvPr/>
        </p:nvSpPr>
        <p:spPr>
          <a:xfrm>
            <a:off x="3419475" y="5157788"/>
            <a:ext cx="428625" cy="2619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sk-SK" sz="1050" dirty="0"/>
              <a:t>Áno</a:t>
            </a:r>
          </a:p>
        </p:txBody>
      </p:sp>
      <p:sp>
        <p:nvSpPr>
          <p:cNvPr id="421893" name="TextovéPole 33"/>
          <p:cNvSpPr txBox="1">
            <a:spLocks noChangeArrowheads="1"/>
          </p:cNvSpPr>
          <p:nvPr/>
        </p:nvSpPr>
        <p:spPr bwMode="auto">
          <a:xfrm>
            <a:off x="7000875" y="5786438"/>
            <a:ext cx="18573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sk-SK" sz="1600"/>
              <a:t>Pre všetky etapy  technického života objektu!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itle 1"/>
          <p:cNvSpPr>
            <a:spLocks noGrp="1"/>
          </p:cNvSpPr>
          <p:nvPr>
            <p:ph type="title" idx="4294967295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sk-SK" sz="4000" b="1" dirty="0"/>
              <a:t>V rámci identifikácie ohrození sa použijú nasledovné tri kroky:</a:t>
            </a:r>
          </a:p>
        </p:txBody>
      </p:sp>
      <p:sp>
        <p:nvSpPr>
          <p:cNvPr id="422914" name="Content Placeholder 2"/>
          <p:cNvSpPr>
            <a:spLocks noGrp="1"/>
          </p:cNvSpPr>
          <p:nvPr>
            <p:ph idx="4294967295"/>
          </p:nvPr>
        </p:nvSpPr>
        <p:spPr>
          <a:xfrm>
            <a:off x="285750" y="1500188"/>
            <a:ext cx="8372475" cy="4757737"/>
          </a:xfrm>
        </p:spPr>
        <p:txBody>
          <a:bodyPr lIns="0"/>
          <a:lstStyle/>
          <a:p>
            <a:pPr marL="514350" indent="-514350" algn="just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sk-SK" sz="2200" b="1"/>
              <a:t>Analýza existujúcich predpisov o bezpečnosti pri práci so žeriavmi, smerníc a odporúčaní ako aj vnútropodnikových záväzných predpisov.</a:t>
            </a:r>
          </a:p>
          <a:p>
            <a:pPr marL="514350" indent="-514350" algn="just">
              <a:lnSpc>
                <a:spcPct val="80000"/>
              </a:lnSpc>
              <a:buFont typeface="Calibri" pitchFamily="34" charset="0"/>
              <a:buAutoNum type="arabicPeriod"/>
            </a:pPr>
            <a:endParaRPr lang="sk-SK" sz="2200" b="1" i="1"/>
          </a:p>
          <a:p>
            <a:pPr marL="514350" indent="-514350" algn="just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sk-SK" sz="2200" b="1"/>
              <a:t>Analýza pracovísk počas skutočných pracovných podmienok vykonaná členmi riaditeľského kolektívu.</a:t>
            </a:r>
          </a:p>
          <a:p>
            <a:pPr marL="514350" indent="-514350" algn="just">
              <a:lnSpc>
                <a:spcPct val="80000"/>
              </a:lnSpc>
              <a:buFont typeface="Calibri" pitchFamily="34" charset="0"/>
              <a:buAutoNum type="arabicPeriod"/>
            </a:pPr>
            <a:endParaRPr lang="sk-SK" sz="2200" b="1" i="1"/>
          </a:p>
          <a:p>
            <a:pPr marL="514350" indent="-514350" algn="just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sk-SK" sz="2200" b="1"/>
              <a:t>Rozhovory so zamestnancami na pracovisku - žeriavnici, viazači a navádzací, majstri a pod..</a:t>
            </a:r>
          </a:p>
          <a:p>
            <a:pPr marL="514350" indent="-514350" algn="just">
              <a:lnSpc>
                <a:spcPct val="80000"/>
              </a:lnSpc>
              <a:buFont typeface="Calibri" pitchFamily="34" charset="0"/>
              <a:buAutoNum type="arabicPeriod"/>
            </a:pPr>
            <a:endParaRPr lang="sk-SK" sz="2200" b="1" i="1"/>
          </a:p>
          <a:p>
            <a:pPr marL="514350" indent="-514350" algn="just">
              <a:lnSpc>
                <a:spcPct val="80000"/>
              </a:lnSpc>
              <a:buFont typeface="Arial" charset="0"/>
              <a:buNone/>
            </a:pPr>
            <a:r>
              <a:rPr lang="sk-SK" sz="2200" b="1" i="1"/>
              <a:t>        Pre hodnotenie rizík je možné použiť rôzne metódy pričom v princípe je ich možné rozdeliť do dvoch skupín:</a:t>
            </a:r>
          </a:p>
          <a:p>
            <a:pPr marL="514350" indent="-514350" algn="just">
              <a:lnSpc>
                <a:spcPct val="80000"/>
              </a:lnSpc>
              <a:buFont typeface="Arial" charset="0"/>
              <a:buNone/>
            </a:pPr>
            <a:endParaRPr lang="sk-SK" sz="2200" b="1" i="1"/>
          </a:p>
          <a:p>
            <a:pPr marL="514350" indent="-514350" algn="just">
              <a:lnSpc>
                <a:spcPct val="80000"/>
              </a:lnSpc>
              <a:buFont typeface="Wingdings" pitchFamily="2" charset="2"/>
              <a:buChar char="Ø"/>
            </a:pPr>
            <a:r>
              <a:rPr lang="sk-SK" sz="2200" b="1"/>
              <a:t>dvojparametrické metódy R=PxD,</a:t>
            </a:r>
            <a:endParaRPr lang="sk-SK" sz="2200" b="1" i="1"/>
          </a:p>
          <a:p>
            <a:pPr marL="514350" indent="-514350" algn="just">
              <a:lnSpc>
                <a:spcPct val="80000"/>
              </a:lnSpc>
              <a:buFont typeface="Wingdings" pitchFamily="2" charset="2"/>
              <a:buChar char="Ø"/>
            </a:pPr>
            <a:r>
              <a:rPr lang="sk-SK" sz="2200" b="1"/>
              <a:t>viacparametrické metódy.</a:t>
            </a:r>
          </a:p>
        </p:txBody>
      </p:sp>
      <p:pic>
        <p:nvPicPr>
          <p:cNvPr id="4229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5000625"/>
            <a:ext cx="1643063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00063" y="428625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3200" b="1" dirty="0"/>
              <a:t>Účinné ovládanie rizika </a:t>
            </a:r>
            <a:r>
              <a:rPr lang="sk-SK" sz="3200" dirty="0"/>
              <a:t>- predpokladá ako prvý krok </a:t>
            </a:r>
            <a:r>
              <a:rPr lang="sk-SK" sz="3200" b="1" dirty="0"/>
              <a:t>vykonanie jeho analýzy. </a:t>
            </a:r>
            <a:br>
              <a:rPr lang="sk-SK" sz="2700" dirty="0"/>
            </a:b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00063" y="1357313"/>
            <a:ext cx="8229600" cy="4697412"/>
          </a:xfrm>
        </p:spPr>
        <p:txBody>
          <a:bodyPr rtlCol="0">
            <a:normAutofit fontScale="925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dirty="0"/>
              <a:t>Pri plánovaní cieľov, ktoré majú byť dosiahnuté pomocou analýzy rizika, je potrebné zohľadniť tieto činnosti: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výber posudzovaného systému a určenie jeho parametrov,</a:t>
            </a:r>
            <a:endParaRPr lang="sk-SK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identifikáciu nebezpečenstva,</a:t>
            </a:r>
            <a:endParaRPr lang="sk-SK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identifikáciu ohrozenia,</a:t>
            </a:r>
            <a:endParaRPr lang="sk-SK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posúdenie miery dodržania zákonných predpisov,</a:t>
            </a:r>
            <a:endParaRPr lang="sk-SK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hodnotenie rizika.</a:t>
            </a:r>
            <a:endParaRPr lang="sk-SK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sk-SK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36842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t"/>
          <a:lstStyle/>
          <a:p>
            <a:pPr eaLnBrk="1" hangingPunct="1">
              <a:defRPr/>
            </a:pPr>
            <a:r>
              <a:rPr lang="sk-SK" b="1" dirty="0"/>
              <a:t>Metódy analýzy rizika</a:t>
            </a:r>
            <a:r>
              <a:rPr lang="sk-SK" dirty="0"/>
              <a:t> - identifikácia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 marL="179388" indent="-179388" eaLnBrk="1" hangingPunct="1">
              <a:buFontTx/>
              <a:buNone/>
              <a:defRPr/>
            </a:pPr>
            <a:r>
              <a:rPr lang="sk-SK" b="1" dirty="0"/>
              <a:t>Z hľadiska zdrojov informácií</a:t>
            </a:r>
            <a:r>
              <a:rPr lang="sk-SK" dirty="0"/>
              <a:t> možno hodnotenie rizík rozdeliť na:</a:t>
            </a:r>
          </a:p>
          <a:p>
            <a:pPr marL="179388" indent="-179388" algn="just" eaLnBrk="1" hangingPunct="1">
              <a:defRPr/>
            </a:pPr>
            <a:r>
              <a:rPr lang="sk-SK" sz="3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deduktívne </a:t>
            </a:r>
            <a:r>
              <a:rPr lang="sk-SK" sz="3000" dirty="0"/>
              <a:t>–</a:t>
            </a:r>
            <a:r>
              <a:rPr lang="sk-SK" sz="3000" b="1" dirty="0"/>
              <a:t> </a:t>
            </a:r>
            <a:r>
              <a:rPr lang="sk-SK" sz="3000" dirty="0"/>
              <a:t>vychádzajú zo štatistických údajov úrazov, havárií a iných nežiaducich udalostí a analýzy ich príčin a následkov, vychádza z udalostí ktoré sa stali, </a:t>
            </a:r>
            <a:endParaRPr lang="sk-SK" sz="3000" b="1" dirty="0"/>
          </a:p>
          <a:p>
            <a:pPr marL="179388" indent="-179388" algn="just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sk-SK" sz="3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induktívne</a:t>
            </a:r>
            <a:r>
              <a:rPr lang="sk-SK" sz="3000" b="1" dirty="0"/>
              <a:t> </a:t>
            </a:r>
            <a:r>
              <a:rPr lang="sk-SK" sz="3000" dirty="0"/>
              <a:t>– vychádzajú z predpokladov, čo sa môže stať, vychádzajú z predikcie pravdepodobnosti a následkov možnej nežiaducej udalosti.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Nadpis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sk-SK" b="1" dirty="0"/>
              <a:t>Hodnotenie rizika</a:t>
            </a:r>
          </a:p>
        </p:txBody>
      </p:sp>
      <p:sp>
        <p:nvSpPr>
          <p:cNvPr id="425986" name="Zástupný symbol pro obsah 2"/>
          <p:cNvSpPr>
            <a:spLocks noGrp="1"/>
          </p:cNvSpPr>
          <p:nvPr>
            <p:ph idx="4294967295"/>
          </p:nvPr>
        </p:nvSpPr>
        <p:spPr>
          <a:xfrm>
            <a:off x="428625" y="1357313"/>
            <a:ext cx="8229600" cy="4257675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sk-SK" b="1"/>
              <a:t>Pre ohodnotenie ohrozenia príp. rizika je možné použiť dva základné postupy:</a:t>
            </a:r>
          </a:p>
          <a:p>
            <a:pPr marL="0" indent="0" eaLnBrk="1" hangingPunct="1">
              <a:buFont typeface="Arial" charset="0"/>
              <a:buNone/>
            </a:pPr>
            <a:endParaRPr lang="sk-SK" b="1"/>
          </a:p>
          <a:p>
            <a:pPr marL="0" indent="0" eaLnBrk="1" hangingPunct="1">
              <a:buFont typeface="Calibri" pitchFamily="34" charset="0"/>
              <a:buAutoNum type="arabicPeriod"/>
            </a:pPr>
            <a:r>
              <a:rPr lang="sk-SK" b="1" i="1"/>
              <a:t> vyčíslenie kvantifikovateľného t.j. merateľného rizika,</a:t>
            </a:r>
          </a:p>
          <a:p>
            <a:pPr marL="0" indent="0" eaLnBrk="1" hangingPunct="1">
              <a:buFont typeface="Calibri" pitchFamily="34" charset="0"/>
              <a:buAutoNum type="arabicPeriod"/>
            </a:pPr>
            <a:r>
              <a:rPr lang="sk-SK" b="1" i="1"/>
              <a:t> zaradenie jednotlivých ohrození do skupín, čím sa vytvárajú skupiny rizík.</a:t>
            </a:r>
          </a:p>
          <a:p>
            <a:pPr marL="0" indent="0" eaLnBrk="1" hangingPunct="1"/>
            <a:endParaRPr lang="sk-SK" b="1"/>
          </a:p>
        </p:txBody>
      </p:sp>
      <p:pic>
        <p:nvPicPr>
          <p:cNvPr id="425988" name="Picture 2"/>
          <p:cNvPicPr>
            <a:picLocks noChangeAspect="1" noChangeArrowheads="1"/>
          </p:cNvPicPr>
          <p:nvPr/>
        </p:nvPicPr>
        <p:blipFill>
          <a:blip r:embed="rId2" cstate="print"/>
          <a:srcRect t="34921"/>
          <a:stretch>
            <a:fillRect/>
          </a:stretch>
        </p:blipFill>
        <p:spPr bwMode="auto">
          <a:xfrm>
            <a:off x="5480050" y="5072063"/>
            <a:ext cx="366395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obsah 2"/>
          <p:cNvSpPr>
            <a:spLocks noGrp="1"/>
          </p:cNvSpPr>
          <p:nvPr>
            <p:ph idx="4294967295"/>
          </p:nvPr>
        </p:nvSpPr>
        <p:spPr>
          <a:xfrm>
            <a:off x="214313" y="1092200"/>
            <a:ext cx="8643937" cy="4929188"/>
          </a:xfrm>
        </p:spPr>
        <p:txBody>
          <a:bodyPr/>
          <a:lstStyle/>
          <a:p>
            <a:pPr algn="just" eaLnBrk="1" hangingPunct="1"/>
            <a:r>
              <a:rPr lang="sk-SK" sz="2800"/>
              <a:t>Nie je možné oddeliť bezpečnosť na pracovisku od bezpečnosti technických zariadení. </a:t>
            </a:r>
          </a:p>
          <a:p>
            <a:pPr algn="just" eaLnBrk="1" hangingPunct="1"/>
            <a:endParaRPr lang="sk-SK" sz="2800"/>
          </a:p>
          <a:p>
            <a:pPr algn="just" eaLnBrk="1" hangingPunct="1"/>
            <a:endParaRPr lang="sk-SK" sz="2800"/>
          </a:p>
          <a:p>
            <a:pPr algn="just" eaLnBrk="1" hangingPunct="1"/>
            <a:endParaRPr lang="sk-SK" sz="2800"/>
          </a:p>
          <a:p>
            <a:pPr algn="just" eaLnBrk="1" hangingPunct="1"/>
            <a:endParaRPr lang="sk-SK" sz="2800"/>
          </a:p>
          <a:p>
            <a:pPr algn="just" eaLnBrk="1" hangingPunct="1"/>
            <a:endParaRPr lang="sk-SK" sz="2800"/>
          </a:p>
          <a:p>
            <a:pPr algn="just" eaLnBrk="1" hangingPunct="1"/>
            <a:endParaRPr lang="sk-SK" sz="2000"/>
          </a:p>
          <a:p>
            <a:pPr algn="just" eaLnBrk="1" hangingPunct="1">
              <a:buFont typeface="Arial" charset="0"/>
              <a:buNone/>
            </a:pPr>
            <a:r>
              <a:rPr lang="sk-SK" sz="2000" i="1"/>
              <a:t>	Obe sú riadené z rovnakého miesta a sú súčasťou kultúry bezpečnosti, čo spolu s riadením oblasti ochrany životného prostredia a riadením kvality prináša pre podnik formou synergického efektu významné ekonomické prínosy</a:t>
            </a:r>
            <a:r>
              <a:rPr lang="sk-SK" sz="2000" b="1" i="1"/>
              <a:t>. </a:t>
            </a:r>
            <a:endParaRPr lang="sk-SK" sz="2000" b="1"/>
          </a:p>
          <a:p>
            <a:pPr algn="just" eaLnBrk="1" hangingPunct="1"/>
            <a:endParaRPr lang="sk-SK" sz="2800"/>
          </a:p>
        </p:txBody>
      </p:sp>
      <p:pic>
        <p:nvPicPr>
          <p:cNvPr id="3686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2000250"/>
            <a:ext cx="4714875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63777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/>
          <p:cNvSpPr>
            <a:spLocks noGrp="1" noChangeArrowheads="1"/>
          </p:cNvSpPr>
          <p:nvPr>
            <p:ph type="title" idx="4294967295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sk-SK" b="1" dirty="0"/>
              <a:t>Metódy  na odhadovanie</a:t>
            </a:r>
            <a:r>
              <a:rPr lang="sk-SK" dirty="0"/>
              <a:t> R = P x D</a:t>
            </a:r>
          </a:p>
        </p:txBody>
      </p:sp>
      <p:sp>
        <p:nvSpPr>
          <p:cNvPr id="42701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0038" y="1420813"/>
            <a:ext cx="8386762" cy="4997450"/>
          </a:xfrm>
        </p:spPr>
        <p:txBody>
          <a:bodyPr/>
          <a:lstStyle/>
          <a:p>
            <a:pPr algn="just" eaLnBrk="1" hangingPunct="1">
              <a:lnSpc>
                <a:spcPct val="85000"/>
              </a:lnSpc>
              <a:spcBef>
                <a:spcPct val="40000"/>
              </a:spcBef>
              <a:buClr>
                <a:srgbClr val="CC0066"/>
              </a:buClr>
              <a:buFont typeface="Wingdings" pitchFamily="2" charset="2"/>
              <a:buChar char="Ø"/>
            </a:pPr>
            <a:r>
              <a:rPr lang="sk-SK" sz="2200" b="1"/>
              <a:t>Kvalitatívne</a:t>
            </a:r>
            <a:r>
              <a:rPr lang="sk-SK" sz="2200"/>
              <a:t> hodnotenie používa slovné vyjadrenie na opis rôzneho stupňa pravdepodobnosti a dôsledkov. Používa sa najmä na získanie všeobecného prehľadu o rizikách vtedy, keď ide o jednoduchú prevádzku, alebo keď chýbajú číselné údaje na kvantitatívne hodnotenie.</a:t>
            </a:r>
            <a:endParaRPr lang="sk-SK" sz="2200" b="1"/>
          </a:p>
          <a:p>
            <a:pPr algn="just" eaLnBrk="1" hangingPunct="1">
              <a:lnSpc>
                <a:spcPct val="85000"/>
              </a:lnSpc>
              <a:spcBef>
                <a:spcPct val="40000"/>
              </a:spcBef>
              <a:buClr>
                <a:srgbClr val="CC0066"/>
              </a:buClr>
              <a:buFont typeface="Wingdings" pitchFamily="2" charset="2"/>
              <a:buChar char="Ø"/>
            </a:pPr>
            <a:r>
              <a:rPr lang="sk-SK" sz="2200" b="1"/>
              <a:t>Kvantitatívne </a:t>
            </a:r>
            <a:r>
              <a:rPr lang="sk-SK" sz="2200"/>
              <a:t>hodnotenie používa numerické hodnoty pravdepodobnosti (1 x za 100 000 cyklov, 1 úraz na 100 000 pracovníkov a podobne) a dôsledky nežiaduceho javu (hodnota v korunách, stupeň poškodenia zdravia, politické škody, ekologické škody a podobne). Používa sa pri presnom a dôslednom hodnotení rizík, najmä pri konštruovaní strojov, pri používaní nebezpečných látok atď.</a:t>
            </a:r>
            <a:endParaRPr lang="sk-SK" sz="2200" b="1"/>
          </a:p>
          <a:p>
            <a:pPr algn="just" eaLnBrk="1" hangingPunct="1">
              <a:lnSpc>
                <a:spcPct val="85000"/>
              </a:lnSpc>
              <a:spcBef>
                <a:spcPct val="40000"/>
              </a:spcBef>
              <a:buClr>
                <a:srgbClr val="CC0066"/>
              </a:buClr>
              <a:buFont typeface="Wingdings" pitchFamily="2" charset="2"/>
              <a:buChar char="Ø"/>
            </a:pPr>
            <a:r>
              <a:rPr lang="sk-SK" sz="2200" b="1"/>
              <a:t>Polokvantitatívne </a:t>
            </a:r>
            <a:r>
              <a:rPr lang="sk-SK" sz="2200"/>
              <a:t>(semikvantitatívne) hodnotenie je postup, keď kvalitatívne opísané stupnice majú pridelené číselné hodnoty, ktorých kombináciou sa určí stupeň ohrozenia a následne hodnota rizika. Je vhodnou metódou na preverenie rizík na pracovisku, určené ako východisko na bezpečnostné opatrenia v prevádzke.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Title 1"/>
          <p:cNvSpPr>
            <a:spLocks noGrp="1"/>
          </p:cNvSpPr>
          <p:nvPr>
            <p:ph type="title" idx="4294967295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sk-SK" dirty="0"/>
              <a:t>Určenie rizika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 rtlCol="0">
            <a:normAutofit fontScale="92500" lnSpcReduction="2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sz="3500" dirty="0"/>
              <a:t>Riziko sa dá výhodne určiť tam, kde je možné </a:t>
            </a:r>
            <a:r>
              <a:rPr lang="sk-SK" sz="3500" b="1" dirty="0"/>
              <a:t>parametre rizika </a:t>
            </a:r>
            <a:r>
              <a:rPr lang="sk-SK" sz="3500" dirty="0"/>
              <a:t>- </a:t>
            </a:r>
            <a:r>
              <a:rPr lang="sk-SK" sz="3500" i="1" dirty="0"/>
              <a:t>dôsledok negatívneho javu a jeho pravdepodobnosť</a:t>
            </a:r>
            <a:r>
              <a:rPr lang="sk-SK" sz="3500" dirty="0"/>
              <a:t>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sz="3500" dirty="0">
                <a:solidFill>
                  <a:srgbClr val="FF0000"/>
                </a:solidFill>
              </a:rPr>
              <a:t>-</a:t>
            </a:r>
            <a:r>
              <a:rPr lang="sk-SK" sz="3500" dirty="0"/>
              <a:t> </a:t>
            </a:r>
            <a:r>
              <a:rPr lang="sk-SK" sz="3500" b="1" dirty="0">
                <a:solidFill>
                  <a:srgbClr val="FF0000"/>
                </a:solidFill>
              </a:rPr>
              <a:t>jednoznačne kvantitatívne posúdiť</a:t>
            </a:r>
            <a:r>
              <a:rPr lang="sk-SK" sz="3500" dirty="0">
                <a:solidFill>
                  <a:srgbClr val="FF0000"/>
                </a:solidFill>
              </a:rPr>
              <a:t>. 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sz="2800" dirty="0"/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sz="2800" dirty="0"/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sz="2600" i="1" dirty="0"/>
              <a:t>Jedná sa prevažne o technológie, kde sú archivované podrobné informácie o jednotlivých úrazoch, nehodách, poruchách a kde sa posudzujú ohrozenia, ktoré je možné kvantifikovať konkrétnymi hodnotami napr. hluk, vibrácie, prašnosť, obsah chemických látok a pod..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sk-SK" sz="2800" dirty="0"/>
          </a:p>
        </p:txBody>
      </p:sp>
      <p:pic>
        <p:nvPicPr>
          <p:cNvPr id="42803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938" y="5429250"/>
            <a:ext cx="12382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Grp="1" noChangeArrowheads="1"/>
          </p:cNvSpPr>
          <p:nvPr>
            <p:ph type="title" idx="4294967295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sk-SK" b="1"/>
              <a:t>Definovanie dôsledkov</a:t>
            </a:r>
          </a:p>
        </p:txBody>
      </p:sp>
      <p:sp>
        <p:nvSpPr>
          <p:cNvPr id="42905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99745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spcBef>
                <a:spcPct val="40000"/>
              </a:spcBef>
            </a:pPr>
            <a:r>
              <a:rPr lang="sk-SK" sz="3000" b="1"/>
              <a:t>Skoro nehoda</a:t>
            </a:r>
            <a:r>
              <a:rPr lang="sk-SK" sz="3000"/>
              <a:t> – skoro som sa poranil, pošmykol, porezal ale som stihol....</a:t>
            </a:r>
          </a:p>
          <a:p>
            <a:pPr algn="just" eaLnBrk="1" hangingPunct="1">
              <a:lnSpc>
                <a:spcPct val="90000"/>
              </a:lnSpc>
              <a:spcBef>
                <a:spcPct val="40000"/>
              </a:spcBef>
            </a:pPr>
            <a:r>
              <a:rPr lang="sk-SK" sz="3000" b="1"/>
              <a:t>Nehody</a:t>
            </a:r>
            <a:r>
              <a:rPr lang="sk-SK" sz="3000"/>
              <a:t> (úrazy evidované a registrované vrátane smrteľných nehôd),</a:t>
            </a:r>
          </a:p>
          <a:p>
            <a:pPr algn="just" eaLnBrk="1" hangingPunct="1">
              <a:lnSpc>
                <a:spcPct val="90000"/>
              </a:lnSpc>
              <a:spcBef>
                <a:spcPct val="40000"/>
              </a:spcBef>
            </a:pPr>
            <a:r>
              <a:rPr lang="sk-SK" sz="3000" b="1"/>
              <a:t>Poškodenie environmentu</a:t>
            </a:r>
            <a:r>
              <a:rPr lang="sk-SK" sz="3000"/>
              <a:t> (životného prostredia) napr. únikom nebezpečnej látky do vody, vzduchu....</a:t>
            </a:r>
          </a:p>
          <a:p>
            <a:pPr algn="just" eaLnBrk="1" hangingPunct="1">
              <a:lnSpc>
                <a:spcPct val="90000"/>
              </a:lnSpc>
              <a:spcBef>
                <a:spcPct val="40000"/>
              </a:spcBef>
            </a:pPr>
            <a:r>
              <a:rPr lang="sk-SK" sz="3000" b="1"/>
              <a:t>Poškodenie majetku</a:t>
            </a:r>
            <a:r>
              <a:rPr lang="sk-SK" sz="3000"/>
              <a:t> – napr. výbuchom, požiarom, deformáciou ....</a:t>
            </a:r>
          </a:p>
          <a:p>
            <a:pPr algn="just" eaLnBrk="1" hangingPunct="1">
              <a:lnSpc>
                <a:spcPct val="90000"/>
              </a:lnSpc>
              <a:spcBef>
                <a:spcPct val="40000"/>
              </a:spcBef>
            </a:pPr>
            <a:r>
              <a:rPr lang="sk-SK" sz="3000"/>
              <a:t>Iné. 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Nadpis 1"/>
          <p:cNvSpPr>
            <a:spLocks noGrp="1"/>
          </p:cNvSpPr>
          <p:nvPr>
            <p:ph type="title" idx="4294967295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sk-SK" dirty="0"/>
              <a:t>Nemerateľná kvantifikácia rizika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557338"/>
            <a:ext cx="8229600" cy="4568825"/>
          </a:xfrm>
        </p:spPr>
        <p:txBody>
          <a:bodyPr rtlCol="0">
            <a:normAutofit fontScale="85000" lnSpcReduction="2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dirty="0"/>
              <a:t>Posúdenie rizika formou nemerateľnej kvantifikácie sa používa v podmienkach: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dirty="0"/>
          </a:p>
          <a:p>
            <a:pPr marL="0" indent="0" algn="just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sk-SK" dirty="0"/>
              <a:t>   kde nie je jasné rozhranie medzi jednotlivými prvkami systému </a:t>
            </a:r>
            <a:r>
              <a:rPr lang="sk-SK" i="1" dirty="0">
                <a:solidFill>
                  <a:srgbClr val="FF0000"/>
                </a:solidFill>
              </a:rPr>
              <a:t>človek – stroj – prostredie</a:t>
            </a:r>
            <a:r>
              <a:rPr lang="sk-SK" dirty="0"/>
              <a:t>,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dirty="0"/>
          </a:p>
          <a:p>
            <a:pPr algn="just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sk-SK" dirty="0"/>
              <a:t>kde v procese posudzovania je obtiažne presné stanovenie hodnôt pravdepodobnosti (početnosti) a dôsledku negatívneho javu. </a:t>
            </a:r>
          </a:p>
          <a:p>
            <a:pPr algn="just" eaLnBrk="1" fontAlgn="auto" hangingPunct="1">
              <a:spcAft>
                <a:spcPts val="0"/>
              </a:spcAft>
              <a:buFontTx/>
              <a:buChar char="-"/>
              <a:defRPr/>
            </a:pPr>
            <a:endParaRPr lang="sk-SK" dirty="0"/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dirty="0"/>
              <a:t>Do tejto skupiny patria metódy posúdenia rizika napr. IVSS ako aj bodová metóda - MIL STD 882C.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500063" y="333375"/>
            <a:ext cx="8229600" cy="1143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b="1" dirty="0"/>
              <a:t>Faktory početnosti ohrozenia ako negatívneho javu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 rtlCol="0">
            <a:normAutofit fontScale="92500" lnSpcReduction="1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dirty="0"/>
              <a:t>Pri odhade početnosti ohrozenia vo forme negatívneho javu je potrebné zohľadniť najmä tieto faktory:</a:t>
            </a:r>
            <a:r>
              <a:rPr lang="sk-SK" i="1" dirty="0"/>
              <a:t> </a:t>
            </a:r>
            <a:endParaRPr lang="sk-SK" sz="4000" i="1" dirty="0"/>
          </a:p>
          <a:p>
            <a:pPr lvl="3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sk-SK" sz="2200" i="1" dirty="0"/>
              <a:t>Druh, frekvencia a trvanie pôsobenia nebezpečenstva.</a:t>
            </a:r>
            <a:endParaRPr lang="sk-SK" sz="3000" i="1" dirty="0"/>
          </a:p>
          <a:p>
            <a:pPr lvl="3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sk-SK" sz="2200" i="1" dirty="0"/>
              <a:t>Humánny faktor.</a:t>
            </a:r>
            <a:endParaRPr lang="sk-SK" sz="3000" i="1" dirty="0"/>
          </a:p>
          <a:p>
            <a:pPr lvl="3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sk-SK" sz="2200" i="1" dirty="0"/>
              <a:t>Rozpoznanie existencie nebezpečenstva.</a:t>
            </a:r>
            <a:endParaRPr lang="sk-SK" sz="3000" i="1" dirty="0"/>
          </a:p>
          <a:p>
            <a:pPr lvl="3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sk-SK" sz="2200" i="1" dirty="0"/>
              <a:t>Technológiu a komplexnosť nebezpečnej situácie.</a:t>
            </a:r>
            <a:endParaRPr lang="sk-SK" sz="3000" i="1" dirty="0"/>
          </a:p>
          <a:p>
            <a:pPr lvl="3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sk-SK" sz="2200" i="1" dirty="0"/>
              <a:t>Spoľahlivosť bezpečnostných opatrení, </a:t>
            </a:r>
            <a:r>
              <a:rPr lang="sk-SK" sz="2200" i="1" dirty="0" err="1"/>
              <a:t>udržiavateľnosť</a:t>
            </a:r>
            <a:r>
              <a:rPr lang="sk-SK" sz="2200" i="1" dirty="0"/>
              <a:t>.</a:t>
            </a:r>
            <a:endParaRPr lang="sk-SK" sz="3000" i="1" dirty="0"/>
          </a:p>
          <a:p>
            <a:pPr lvl="3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sk-SK" sz="2200" i="1" dirty="0"/>
              <a:t>Rýchlosť vzniku negatívneho javu.</a:t>
            </a:r>
            <a:endParaRPr lang="sk-SK" sz="3000" i="1" dirty="0"/>
          </a:p>
          <a:p>
            <a:pPr lvl="3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sk-SK" sz="2200" i="1" dirty="0"/>
              <a:t>Úroveň údržbárskych činností.</a:t>
            </a:r>
            <a:endParaRPr lang="sk-SK" sz="3000" i="1" dirty="0"/>
          </a:p>
          <a:p>
            <a:pPr lvl="3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sk-SK" sz="2200" i="1" dirty="0"/>
              <a:t>Kvalitu kontrolných, revíznych a skúšobných činností.</a:t>
            </a:r>
            <a:endParaRPr lang="sk-SK" sz="3000" i="1" dirty="0"/>
          </a:p>
          <a:p>
            <a:pPr lvl="3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sk-SK" sz="2200" i="1" dirty="0"/>
              <a:t>Obsah a kvalita prevádzkovej príp. technickej dokumentácie.</a:t>
            </a:r>
            <a:endParaRPr lang="sk-SK" sz="3000" i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3" name="Zástupný symbol pro obsah 2"/>
          <p:cNvSpPr>
            <a:spLocks noGrp="1"/>
          </p:cNvSpPr>
          <p:nvPr>
            <p:ph idx="4294967295"/>
          </p:nvPr>
        </p:nvSpPr>
        <p:spPr>
          <a:xfrm>
            <a:off x="428625" y="428625"/>
            <a:ext cx="8229600" cy="4525963"/>
          </a:xfrm>
        </p:spPr>
        <p:txBody>
          <a:bodyPr/>
          <a:lstStyle/>
          <a:p>
            <a:pPr marL="0" indent="0" algn="just" eaLnBrk="1" hangingPunct="1">
              <a:buFont typeface="Arial" charset="0"/>
              <a:buNone/>
            </a:pPr>
            <a:r>
              <a:rPr lang="en-US" sz="2800"/>
              <a:t>      </a:t>
            </a:r>
            <a:r>
              <a:rPr lang="sk-SK" sz="2800"/>
              <a:t>Stanovenie vplyvu závažnosti jednotlivých parametrov na početnosť konkrétneho negatívneho javu je obsahom odborných diskusií posudzovateľov.</a:t>
            </a:r>
          </a:p>
          <a:p>
            <a:pPr marL="0" indent="0" algn="just" eaLnBrk="1" hangingPunct="1">
              <a:buFont typeface="Arial" charset="0"/>
              <a:buNone/>
            </a:pPr>
            <a:endParaRPr lang="sk-SK" sz="2800"/>
          </a:p>
          <a:p>
            <a:pPr marL="0" indent="0" algn="just" eaLnBrk="1" hangingPunct="1">
              <a:buFont typeface="Arial" charset="0"/>
              <a:buNone/>
            </a:pPr>
            <a:r>
              <a:rPr lang="en-US" sz="2800"/>
              <a:t>     </a:t>
            </a:r>
            <a:r>
              <a:rPr lang="sk-SK" sz="2800"/>
              <a:t>Posudzovatelia súčasne zvážia, či nie je potrebné zohľadniť pri zatriedení početnosti do tried aj iné faktory, ktoré môžu byť závislé na druhu činnosti príp. na type technológie.</a:t>
            </a:r>
            <a:endParaRPr lang="sk-SK" sz="2800" b="1" i="1"/>
          </a:p>
          <a:p>
            <a:pPr marL="0" indent="0" algn="just" eaLnBrk="1" hangingPunct="1">
              <a:buFont typeface="Arial" charset="0"/>
              <a:buNone/>
            </a:pPr>
            <a:endParaRPr lang="sk-SK" sz="2800"/>
          </a:p>
        </p:txBody>
      </p:sp>
      <p:pic>
        <p:nvPicPr>
          <p:cNvPr id="4331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38" y="3659188"/>
            <a:ext cx="3143250" cy="319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2548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b="1" dirty="0"/>
              <a:t>Faktory dôsledku negatívneho javu</a:t>
            </a:r>
            <a:endParaRPr lang="sk-SK" dirty="0"/>
          </a:p>
        </p:txBody>
      </p:sp>
      <p:sp>
        <p:nvSpPr>
          <p:cNvPr id="434178" name="Zástupný symbol pro obsah 2"/>
          <p:cNvSpPr>
            <a:spLocks noGrp="1"/>
          </p:cNvSpPr>
          <p:nvPr>
            <p:ph idx="4294967295"/>
          </p:nvPr>
        </p:nvSpPr>
        <p:spPr>
          <a:xfrm>
            <a:off x="4214813" y="2071688"/>
            <a:ext cx="4543425" cy="3625850"/>
          </a:xfrm>
        </p:spPr>
        <p:txBody>
          <a:bodyPr/>
          <a:lstStyle/>
          <a:p>
            <a:pPr marL="0" indent="0" algn="just" eaLnBrk="1" hangingPunct="1">
              <a:buFont typeface="Wingdings" pitchFamily="2" charset="2"/>
              <a:buChar char="Ø"/>
            </a:pPr>
            <a:r>
              <a:rPr lang="en-US" sz="1800" i="1"/>
              <a:t>  </a:t>
            </a:r>
            <a:r>
              <a:rPr lang="sk-SK" sz="1800" i="1"/>
              <a:t>vzťah medzi nebezpečenstvom a jeho účinkami,</a:t>
            </a:r>
            <a:endParaRPr lang="en-US" sz="1600" i="1"/>
          </a:p>
          <a:p>
            <a:pPr marL="0" indent="0" algn="just" eaLnBrk="1" hangingPunct="1">
              <a:buFont typeface="Wingdings" pitchFamily="2" charset="2"/>
              <a:buChar char="Ø"/>
            </a:pPr>
            <a:r>
              <a:rPr lang="en-US" sz="1800" i="1"/>
              <a:t>  </a:t>
            </a:r>
            <a:r>
              <a:rPr lang="sk-SK" sz="1800" i="1"/>
              <a:t>priestor a čas trvania pôsobenia ohrozenia,</a:t>
            </a:r>
            <a:endParaRPr lang="en-US" sz="1600" i="1"/>
          </a:p>
          <a:p>
            <a:pPr marL="0" indent="0" algn="just" eaLnBrk="1" hangingPunct="1">
              <a:buFont typeface="Wingdings" pitchFamily="2" charset="2"/>
              <a:buChar char="Ø"/>
            </a:pPr>
            <a:r>
              <a:rPr lang="en-US" sz="1800" i="1"/>
              <a:t>  </a:t>
            </a:r>
            <a:r>
              <a:rPr lang="sk-SK" sz="1800" i="1"/>
              <a:t>skupina ohrozených osôb,</a:t>
            </a:r>
            <a:endParaRPr lang="en-US" sz="1600" i="1"/>
          </a:p>
          <a:p>
            <a:pPr marL="0" indent="0" algn="just" eaLnBrk="1" hangingPunct="1">
              <a:buFont typeface="Wingdings" pitchFamily="2" charset="2"/>
              <a:buChar char="Ø"/>
            </a:pPr>
            <a:r>
              <a:rPr lang="en-US" sz="1800" i="1"/>
              <a:t>  </a:t>
            </a:r>
            <a:r>
              <a:rPr lang="sk-SK" sz="1800" i="1"/>
              <a:t>možnosť použitia ochranných opatrení napr. prostriedkov osobnej ochrany,</a:t>
            </a:r>
            <a:endParaRPr lang="en-US" sz="1600" i="1"/>
          </a:p>
          <a:p>
            <a:pPr marL="0" indent="0" algn="just" eaLnBrk="1" hangingPunct="1">
              <a:buFont typeface="Wingdings" pitchFamily="2" charset="2"/>
              <a:buChar char="Ø"/>
            </a:pPr>
            <a:r>
              <a:rPr lang="en-US" sz="1800" i="1"/>
              <a:t>  </a:t>
            </a:r>
            <a:r>
              <a:rPr lang="sk-SK" sz="1800" i="1"/>
              <a:t>kvalita havarijných príp. krízových plánov /čím kvalitnejší plán, tým menší dôsledok negatívneho javu/,</a:t>
            </a:r>
            <a:endParaRPr lang="en-US" sz="1800" i="1"/>
          </a:p>
          <a:p>
            <a:pPr marL="0" indent="0" algn="just" eaLnBrk="1" hangingPunct="1">
              <a:buFont typeface="Wingdings" pitchFamily="2" charset="2"/>
              <a:buChar char="Ø"/>
            </a:pPr>
            <a:r>
              <a:rPr lang="en-US" sz="1800" i="1"/>
              <a:t>  </a:t>
            </a:r>
            <a:r>
              <a:rPr lang="sk-SK" sz="1800" i="1"/>
              <a:t>úroveň prípravy osôb na správanie sa počas existencie negatívneho javu.</a:t>
            </a:r>
          </a:p>
          <a:p>
            <a:pPr marL="1371600" lvl="3" indent="0" algn="just" eaLnBrk="1" hangingPunct="1">
              <a:buFont typeface="Arial" charset="0"/>
              <a:buNone/>
            </a:pPr>
            <a:endParaRPr lang="sk-SK" sz="1600" i="1"/>
          </a:p>
        </p:txBody>
      </p:sp>
      <p:pic>
        <p:nvPicPr>
          <p:cNvPr id="5" name="Picture 2" descr="G:\Z_Photos and images\NAPO in Risky Business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428868"/>
            <a:ext cx="3443558" cy="275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4181" name="Obdélník 5"/>
          <p:cNvSpPr>
            <a:spLocks noChangeArrowheads="1"/>
          </p:cNvSpPr>
          <p:nvPr/>
        </p:nvSpPr>
        <p:spPr bwMode="auto">
          <a:xfrm>
            <a:off x="857250" y="1000125"/>
            <a:ext cx="77152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2400">
                <a:latin typeface="Calibri" pitchFamily="34" charset="0"/>
              </a:rPr>
              <a:t>Tak, ako v prípade početnosti negatívneho javu, aj jeho dôsledok závisí od rôznych faktorov napr.: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1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en-US"/>
              <a:t>        </a:t>
            </a:r>
            <a:r>
              <a:rPr lang="sk-SK"/>
              <a:t>Pri posudzovaní rizika je dôležité určiť, ktoré osoby príp. skupiny osôb sú vystavené ohrozeniu tzn. pre ktoré osoby je nutné posúdiť dôsledky vplyvu negatívneho javu.</a:t>
            </a:r>
            <a:endParaRPr lang="sk-SK" sz="4000" b="1" i="1"/>
          </a:p>
          <a:p>
            <a:pPr algn="just" eaLnBrk="1" hangingPunct="1">
              <a:buFont typeface="Arial" charset="0"/>
              <a:buNone/>
            </a:pPr>
            <a:endParaRPr lang="sk-SK"/>
          </a:p>
        </p:txBody>
      </p:sp>
      <p:pic>
        <p:nvPicPr>
          <p:cNvPr id="43520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38" y="3286125"/>
            <a:ext cx="4745037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 bwMode="auto">
          <a:xfrm>
            <a:off x="457200" y="289837"/>
            <a:ext cx="8229600" cy="1143000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sk-SK" sz="4000" b="1" dirty="0">
                <a:solidFill>
                  <a:schemeClr val="accent4">
                    <a:lumMod val="75000"/>
                  </a:schemeClr>
                </a:solidFill>
              </a:rPr>
              <a:t>Otázky</a:t>
            </a:r>
          </a:p>
        </p:txBody>
      </p:sp>
      <p:sp>
        <p:nvSpPr>
          <p:cNvPr id="436228" name="TextovéPole 2"/>
          <p:cNvSpPr txBox="1">
            <a:spLocks noChangeArrowheads="1"/>
          </p:cNvSpPr>
          <p:nvPr/>
        </p:nvSpPr>
        <p:spPr bwMode="auto">
          <a:xfrm>
            <a:off x="457200" y="1989138"/>
            <a:ext cx="8075613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alibri" pitchFamily="34" charset="0"/>
              <a:buAutoNum type="arabicPeriod"/>
            </a:pPr>
            <a:r>
              <a:rPr lang="sk-SK"/>
              <a:t>Proces manažérstva rizika zahŕňa: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analýzu rizika, posudzovanie rizika, riadenie rizika,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len posudzovanie rizika,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len analýzu rizika a riadenie rizika.</a:t>
            </a:r>
          </a:p>
          <a:p>
            <a:pPr marL="342900" indent="-342900">
              <a:buFont typeface="Calibri" pitchFamily="34" charset="0"/>
              <a:buAutoNum type="arabicPeriod"/>
            </a:pPr>
            <a:r>
              <a:rPr lang="sk-SK"/>
              <a:t>Posudzovanie rizika: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je súčasť riadenia rizika a zároveň zahŕňa hodnotenie rizika,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je súčasť analýzy rizika a zároveň zahŕňa identifikáciu  a prijatie vhodných opatrení,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zahŕňa analýzu rizika a je súčasť riadenia rizika.</a:t>
            </a:r>
          </a:p>
          <a:p>
            <a:pPr marL="342900" indent="-342900">
              <a:buFont typeface="Calibri" pitchFamily="34" charset="0"/>
              <a:buAutoNum type="arabicPeriod"/>
            </a:pPr>
            <a:r>
              <a:rPr lang="sk-SK"/>
              <a:t>Pre hodnotenie rizík je možné použiť: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dvojparametrické metódy R=PxD, 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jednoparametrické metódy MR=P,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viacparametrické metódy R=PxDxExO.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 bwMode="auto">
          <a:xfrm>
            <a:off x="457200" y="289837"/>
            <a:ext cx="8229600" cy="1143000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sk-SK" sz="4000" b="1" dirty="0">
                <a:solidFill>
                  <a:schemeClr val="accent4">
                    <a:lumMod val="75000"/>
                  </a:schemeClr>
                </a:solidFill>
              </a:rPr>
              <a:t>Otázky</a:t>
            </a:r>
          </a:p>
        </p:txBody>
      </p:sp>
      <p:sp>
        <p:nvSpPr>
          <p:cNvPr id="437252" name="TextovéPole 2"/>
          <p:cNvSpPr txBox="1">
            <a:spLocks noChangeArrowheads="1"/>
          </p:cNvSpPr>
          <p:nvPr/>
        </p:nvSpPr>
        <p:spPr bwMode="auto">
          <a:xfrm>
            <a:off x="457200" y="1989138"/>
            <a:ext cx="807561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alibri" pitchFamily="34" charset="0"/>
              <a:buAutoNum type="arabicPeriod" startAt="4"/>
            </a:pPr>
            <a:r>
              <a:rPr lang="sk-SK"/>
              <a:t>Pri plánovaní cieľov, ktoré majú byť dosiahnuté pomocou analýzy rizika, je potrebné zohľadniť tieto činnosti: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výber posudzovaného systému a určenie jeho parametrov, identifikáciu ohrozenia,  návrh nápravných opatrení,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výber posudzovaného systému a určenie jeho parametrov, identifikáciu ohrozenia, identifikáciu nebezpečenstva, posúdenie miery dodržania zákonných predpisov, hodnotenie rizika.</a:t>
            </a:r>
          </a:p>
          <a:p>
            <a:pPr marL="342900" indent="-342900">
              <a:buFont typeface="Calibri" pitchFamily="34" charset="0"/>
              <a:buAutoNum type="arabicPeriod" startAt="4"/>
            </a:pPr>
            <a:r>
              <a:rPr lang="sk-SK"/>
              <a:t>Deduktívne metódy analýzy rizika: 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Vychádzajú zo štatistických údajov úrazov, havárií a iných nežiaducich udalostí a analýzy ich príčin a následkov, vychádza z udalostí ktoré sa stali,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vychádzajú z predpokladov, čo sa môže stať, vychádzajú z predikcie pravdepodobnosti a následkov možnej nežiaducej udalosti.</a:t>
            </a:r>
          </a:p>
          <a:p>
            <a:pPr marL="342900" indent="-342900">
              <a:buFont typeface="Calibri" pitchFamily="34" charset="0"/>
              <a:buAutoNum type="arabicPeriod" startAt="4"/>
            </a:pPr>
            <a:r>
              <a:rPr lang="sk-SK"/>
              <a:t>Dôsledkom negatívneho javu môže byť: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skoro nehoda,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nehoda,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poškodenie majetku.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Obrázek 1"/>
          <p:cNvPicPr>
            <a:picLocks noChangeAspect="1"/>
          </p:cNvPicPr>
          <p:nvPr/>
        </p:nvPicPr>
        <p:blipFill>
          <a:blip r:embed="rId2" cstate="print"/>
          <a:srcRect t="19942" b="12933"/>
          <a:stretch>
            <a:fillRect/>
          </a:stretch>
        </p:blipFill>
        <p:spPr bwMode="auto">
          <a:xfrm>
            <a:off x="1763713" y="549275"/>
            <a:ext cx="5953125" cy="564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 bwMode="auto">
          <a:xfrm>
            <a:off x="457200" y="289837"/>
            <a:ext cx="8229600" cy="1143000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sk-SK" sz="4000" b="1" dirty="0">
                <a:solidFill>
                  <a:schemeClr val="accent4">
                    <a:lumMod val="75000"/>
                  </a:schemeClr>
                </a:solidFill>
              </a:rPr>
              <a:t>Otázky</a:t>
            </a:r>
          </a:p>
        </p:txBody>
      </p:sp>
      <p:sp>
        <p:nvSpPr>
          <p:cNvPr id="438276" name="TextovéPole 2"/>
          <p:cNvSpPr txBox="1">
            <a:spLocks noChangeArrowheads="1"/>
          </p:cNvSpPr>
          <p:nvPr/>
        </p:nvSpPr>
        <p:spPr bwMode="auto">
          <a:xfrm>
            <a:off x="457200" y="1989138"/>
            <a:ext cx="8075613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alibri" pitchFamily="34" charset="0"/>
              <a:buAutoNum type="arabicPeriod" startAt="7"/>
            </a:pPr>
            <a:r>
              <a:rPr lang="sk-SK"/>
              <a:t>Pri odhade početnosti ohrozenia vo forme negatívneho javu nie je potrebné zohľadniť najmä tieto faktory: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úroveň údržbárskych činností,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kvantitatívne stanovenie veľkosti nebezpečenstva,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finančné náklady na prevádzku.</a:t>
            </a:r>
          </a:p>
          <a:p>
            <a:pPr marL="342900" indent="-342900">
              <a:buFont typeface="Calibri" pitchFamily="34" charset="0"/>
              <a:buAutoNum type="arabicPeriod" startAt="7"/>
            </a:pPr>
            <a:r>
              <a:rPr lang="sk-SK"/>
              <a:t>Pri posudzovaní rizika je dôležité určiť, pre ktoré: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osoby príp. skupiny osôb sú vystavené ohrozeniu,  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osoby je nutné posúdiť dôsledky vplyvu negatívneho javu,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osoby príp. skupiny osôb je potrebné zabezpečiť kvalifikované vzdelanie.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Nadpis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201295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sk-SK" sz="4800" b="1" dirty="0"/>
              <a:t>Manažérstvo rizika v systéme človek - stroj - prostredie</a:t>
            </a:r>
          </a:p>
        </p:txBody>
      </p:sp>
      <p:pic>
        <p:nvPicPr>
          <p:cNvPr id="439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4508500"/>
            <a:ext cx="2212975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b="1" dirty="0"/>
              <a:t>Systém manažérstva rizika sa musí aplikovať pri: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konštruovaní a výrobe strojov a výrobkov,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navrhovaní nových technológií a pracovných postupov,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projektovaní materiálových tokov,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vývoji, výrobe a distribúcii nových látok,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prevádzke technických zariadení,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organizovaní práce a systéme riadenia,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proti úrazovej a proti havarijnej prevencii,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aktivitách v environmentálnej oblasti,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vzdelávaní, inštruktáži a tréningu zamestnancov,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a v ďalších oblastiach.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sk-SK" dirty="0"/>
          </a:p>
        </p:txBody>
      </p:sp>
      <p:sp>
        <p:nvSpPr>
          <p:cNvPr id="5" name="Zástupný symbol pro číslo snímku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EBDBE61-64A1-42C1-B8EB-21D5E2A95D5B}" type="slidenum">
              <a:rPr lang="sk-SK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72</a:t>
            </a:fld>
            <a:endParaRPr lang="sk-SK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40325" name="Picture 2" descr="C:\Documents and Settings\Katarina\My Documents\My Pictures\pdca_cycle.261210209_st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2500313"/>
            <a:ext cx="24384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5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115300" cy="4525963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sk-SK" sz="2800"/>
              <a:t>		Požiadavky vykonávať analýzy nebezpečenstiev, ohrození a rizík kladené tak na výrobcov strojov, ako aj na ich užívateľov </a:t>
            </a:r>
            <a:r>
              <a:rPr lang="sk-SK" sz="2800" u="sng"/>
              <a:t>nepredpisujú</a:t>
            </a:r>
            <a:r>
              <a:rPr lang="sk-SK" sz="2800"/>
              <a:t> aké metódy je potrebné použiť. </a:t>
            </a:r>
          </a:p>
          <a:p>
            <a:pPr algn="just" eaLnBrk="1" hangingPunct="1">
              <a:buFont typeface="Arial" charset="0"/>
              <a:buNone/>
            </a:pPr>
            <a:endParaRPr lang="sk-SK" sz="2800"/>
          </a:p>
          <a:p>
            <a:pPr algn="just" eaLnBrk="1" hangingPunct="1">
              <a:buFont typeface="Arial" charset="0"/>
              <a:buNone/>
            </a:pPr>
            <a:r>
              <a:rPr lang="sk-SK" sz="2800"/>
              <a:t>		Výber postupov a metód je ponechaný na vlastné uváženie.</a:t>
            </a:r>
          </a:p>
          <a:p>
            <a:pPr algn="just" eaLnBrk="1" hangingPunct="1">
              <a:buFont typeface="Arial" charset="0"/>
              <a:buNone/>
            </a:pPr>
            <a:br>
              <a:rPr lang="sk-SK" sz="2800"/>
            </a:br>
            <a:r>
              <a:rPr lang="sk-SK" sz="2800"/>
              <a:t> </a:t>
            </a:r>
          </a:p>
          <a:p>
            <a:pPr algn="just" eaLnBrk="1" hangingPunct="1">
              <a:buFont typeface="Arial" charset="0"/>
              <a:buNone/>
            </a:pPr>
            <a:endParaRPr lang="sk-SK" sz="2800"/>
          </a:p>
        </p:txBody>
      </p:sp>
      <p:sp>
        <p:nvSpPr>
          <p:cNvPr id="5" name="Zástupný symbol pro číslo snímku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5F1820D-7144-4E3E-9BFC-290BE050597A}" type="slidenum">
              <a:rPr lang="sk-SK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73</a:t>
            </a:fld>
            <a:endParaRPr lang="sk-SK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68313" y="500063"/>
            <a:ext cx="8218487" cy="7080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atin typeface="+mj-lt"/>
                <a:ea typeface="+mj-ea"/>
                <a:cs typeface="+mj-cs"/>
              </a:rPr>
              <a:t>V</a:t>
            </a:r>
            <a:r>
              <a:rPr lang="sk-SK" sz="4000" b="1" dirty="0" err="1">
                <a:latin typeface="+mj-lt"/>
                <a:ea typeface="+mj-ea"/>
                <a:cs typeface="+mj-cs"/>
              </a:rPr>
              <a:t>ýber</a:t>
            </a:r>
            <a:r>
              <a:rPr lang="sk-SK" sz="4000" b="1" dirty="0">
                <a:latin typeface="+mj-lt"/>
                <a:ea typeface="+mj-ea"/>
                <a:cs typeface="+mj-cs"/>
              </a:rPr>
              <a:t> metódy 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57188" y="1071563"/>
            <a:ext cx="8229600" cy="4697412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i="1" dirty="0"/>
              <a:t>         Pre ohodnotenie ohrozenia príp. rizika je možné použiť dva základné postupy: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i="1" dirty="0"/>
          </a:p>
          <a:p>
            <a:pPr marL="514350" indent="-514350" algn="just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sk-SK" i="1" dirty="0"/>
              <a:t> vyčíslenie kvantifikovateľného t.j. merateľného rizika,</a:t>
            </a:r>
          </a:p>
          <a:p>
            <a:pPr marL="514350" indent="-514350" algn="just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sk-SK" i="1" dirty="0"/>
              <a:t>zaradenie jednotlivých ohrození do skupín, čím sa vytvárajú skupiny rizík.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i="1" dirty="0"/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9A7C496-31C4-462E-8EB5-D6F116D11607}" type="slidenum">
              <a:rPr lang="sk-SK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74</a:t>
            </a:fld>
            <a:endParaRPr lang="sk-SK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3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sk-SK" sz="2700"/>
              <a:t>          Riziko sa dá výhodne určiť tam, kde je možné parametre rizika - dôsledok negatívneho javu a jeho pravdepodobnosť - </a:t>
            </a:r>
            <a:r>
              <a:rPr lang="sk-SK" sz="2700" b="1"/>
              <a:t>jednoznačne kvantitatívne posúdiť</a:t>
            </a:r>
            <a:r>
              <a:rPr lang="sk-SK" sz="2700"/>
              <a:t>. </a:t>
            </a:r>
          </a:p>
          <a:p>
            <a:pPr algn="just" eaLnBrk="1" hangingPunct="1">
              <a:buFont typeface="Arial" charset="0"/>
              <a:buNone/>
            </a:pPr>
            <a:r>
              <a:rPr lang="sk-SK" sz="2700"/>
              <a:t>          Jedná sa prevažne o technológie, kde sú archivované podrobné informácie o jednotlivých úrazoch, nehodách, poruchách a kde sa posudzujú ohrozenia, ktoré je možné kvantifikovať konkrétnymi hodnotami napr. hluk, vibrácie, prašnosť, obsah chemických látok a pod..</a:t>
            </a:r>
          </a:p>
          <a:p>
            <a:pPr algn="just" eaLnBrk="1" hangingPunct="1">
              <a:buFont typeface="Arial" charset="0"/>
              <a:buNone/>
            </a:pPr>
            <a:endParaRPr lang="sk-SK" sz="2700"/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12375DD-82B0-4629-B940-C5C7A695A12F}" type="slidenum">
              <a:rPr lang="sk-SK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75</a:t>
            </a:fld>
            <a:endParaRPr lang="sk-SK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Nadpis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99377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t"/>
          <a:lstStyle/>
          <a:p>
            <a:pPr eaLnBrk="1" hangingPunct="1">
              <a:defRPr/>
            </a:pPr>
            <a:r>
              <a:rPr lang="sk-SK" b="1" dirty="0"/>
              <a:t>Metódy na odhadovanie rizika</a:t>
            </a:r>
            <a:endParaRPr lang="cs-CZ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4294967295"/>
          </p:nvPr>
        </p:nvSpPr>
        <p:spPr>
          <a:xfrm>
            <a:off x="336550" y="1600200"/>
            <a:ext cx="8653463" cy="4530725"/>
          </a:xfrm>
        </p:spPr>
        <p:txBody>
          <a:bodyPr/>
          <a:lstStyle/>
          <a:p>
            <a:pPr eaLnBrk="1" hangingPunct="1">
              <a:buClr>
                <a:srgbClr val="002673"/>
              </a:buClr>
              <a:buFont typeface="Wingdings" pitchFamily="2" charset="2"/>
              <a:buChar char="v"/>
              <a:defRPr/>
            </a:pPr>
            <a:r>
              <a:rPr lang="sk-SK" sz="5000" b="1">
                <a:solidFill>
                  <a:srgbClr val="FF99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Matica rizika</a:t>
            </a:r>
          </a:p>
          <a:p>
            <a:pPr eaLnBrk="1" hangingPunct="1">
              <a:buClr>
                <a:srgbClr val="002673"/>
              </a:buClr>
              <a:buFont typeface="Wingdings" pitchFamily="2" charset="2"/>
              <a:buChar char="v"/>
              <a:defRPr/>
            </a:pPr>
            <a:r>
              <a:rPr lang="sk-SK" sz="5000" b="1">
                <a:solidFill>
                  <a:srgbClr val="FF99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Graf rizika</a:t>
            </a:r>
          </a:p>
          <a:p>
            <a:pPr eaLnBrk="1" hangingPunct="1">
              <a:buClr>
                <a:srgbClr val="002673"/>
              </a:buClr>
              <a:buFont typeface="Wingdings" pitchFamily="2" charset="2"/>
              <a:buChar char="v"/>
              <a:defRPr/>
            </a:pPr>
            <a:r>
              <a:rPr lang="sk-SK" sz="5000" b="1">
                <a:solidFill>
                  <a:srgbClr val="FF99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Číselné bodové hodnotenie</a:t>
            </a:r>
          </a:p>
          <a:p>
            <a:pPr eaLnBrk="1" hangingPunct="1">
              <a:buClr>
                <a:srgbClr val="002673"/>
              </a:buClr>
              <a:buFont typeface="Wingdings" pitchFamily="2" charset="2"/>
              <a:buChar char="v"/>
              <a:defRPr/>
            </a:pPr>
            <a:r>
              <a:rPr lang="sk-SK" sz="5000" b="1">
                <a:solidFill>
                  <a:srgbClr val="FF99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Kvantifikovaný odhad</a:t>
            </a:r>
          </a:p>
          <a:p>
            <a:pPr eaLnBrk="1" hangingPunct="1">
              <a:buClr>
                <a:srgbClr val="002673"/>
              </a:buClr>
              <a:buFont typeface="Wingdings" pitchFamily="2" charset="2"/>
              <a:buChar char="v"/>
              <a:defRPr/>
            </a:pPr>
            <a:r>
              <a:rPr lang="sk-SK" sz="5000" b="1">
                <a:solidFill>
                  <a:srgbClr val="FF99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Kombinácia metód</a:t>
            </a:r>
          </a:p>
          <a:p>
            <a:pPr eaLnBrk="1" hangingPunct="1">
              <a:buClr>
                <a:srgbClr val="002673"/>
              </a:buClr>
              <a:buFont typeface="Wingdings" pitchFamily="2" charset="2"/>
              <a:buChar char="v"/>
              <a:defRPr/>
            </a:pPr>
            <a:endParaRPr lang="cs-CZ" sz="5000" b="1">
              <a:solidFill>
                <a:srgbClr val="FF99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46467" name="BlokTextu 3"/>
          <p:cNvSpPr txBox="1">
            <a:spLocks noChangeArrowheads="1"/>
          </p:cNvSpPr>
          <p:nvPr/>
        </p:nvSpPr>
        <p:spPr bwMode="auto">
          <a:xfrm>
            <a:off x="5886450" y="6062663"/>
            <a:ext cx="31035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2400"/>
              <a:t>ISO/TR 14121-2 </a:t>
            </a:r>
            <a:endParaRPr lang="cs-CZ" sz="240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Nadpis 1"/>
          <p:cNvSpPr>
            <a:spLocks noGrp="1"/>
          </p:cNvSpPr>
          <p:nvPr>
            <p:ph type="title" idx="4294967295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sk-SK" sz="3600" b="1" dirty="0"/>
              <a:t>Posúdenie rizika ako dvoj parametrickej veličiny (napr. MIL STD 882C)</a:t>
            </a:r>
            <a:endParaRPr lang="sk-SK" sz="3600" dirty="0"/>
          </a:p>
        </p:txBody>
      </p:sp>
      <p:sp>
        <p:nvSpPr>
          <p:cNvPr id="449538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7972425" cy="4525963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sk-SK"/>
              <a:t>          </a:t>
            </a:r>
            <a:r>
              <a:rPr lang="sk-SK" sz="2700"/>
              <a:t>Kvantitatívne posúdenie rizika sa vykonáva na základe matice, kde je pevne definovaný vzťah medzi pravdepodobnosťou, dôsledkom a rizikom.</a:t>
            </a:r>
            <a:endParaRPr lang="sk-SK" sz="2700" b="1"/>
          </a:p>
          <a:p>
            <a:pPr algn="just" eaLnBrk="1" hangingPunct="1">
              <a:buFont typeface="Arial" charset="0"/>
              <a:buNone/>
            </a:pPr>
            <a:endParaRPr lang="sk-SK"/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B41EBAE-CB0B-4E6E-B401-8B61FF226DB0}" type="slidenum">
              <a:rPr lang="sk-SK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77</a:t>
            </a:fld>
            <a:endParaRPr lang="sk-SK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785813" y="3071813"/>
          <a:ext cx="7818639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7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16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54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93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43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sk-SK" dirty="0"/>
                        <a:t>MATICA</a:t>
                      </a:r>
                      <a:r>
                        <a:rPr lang="sk-SK" baseline="0" dirty="0"/>
                        <a:t> RIZIKA</a:t>
                      </a:r>
                      <a:endParaRPr lang="sk-S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600" dirty="0"/>
                        <a:t>Pravdepodobnosť / dôsledok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I </a:t>
                      </a:r>
                    </a:p>
                    <a:p>
                      <a:r>
                        <a:rPr lang="sk-SK" sz="1600" dirty="0"/>
                        <a:t>Katastrofický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II </a:t>
                      </a:r>
                    </a:p>
                    <a:p>
                      <a:r>
                        <a:rPr lang="sk-SK" sz="1600" dirty="0"/>
                        <a:t>Kritický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III </a:t>
                      </a:r>
                    </a:p>
                    <a:p>
                      <a:r>
                        <a:rPr lang="sk-SK" sz="1600" dirty="0"/>
                        <a:t>Okrajový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IV</a:t>
                      </a:r>
                    </a:p>
                    <a:p>
                      <a:r>
                        <a:rPr lang="sk-SK" sz="1600" dirty="0"/>
                        <a:t>Zanedbateľný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600" dirty="0"/>
                        <a:t>A častá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600" dirty="0"/>
                        <a:t>B pravdepodobná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600" dirty="0"/>
                        <a:t>C príležitostná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600" dirty="0"/>
                        <a:t>D zriedkavá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600" dirty="0"/>
                        <a:t>E nepravdepodobná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Nadpis 1"/>
          <p:cNvSpPr>
            <a:spLocks noGrp="1"/>
          </p:cNvSpPr>
          <p:nvPr>
            <p:ph type="title" idx="4294967295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sk-SK" sz="3200" b="1" dirty="0"/>
              <a:t>Metóda posudzovania rizika na pracovnom mieste</a:t>
            </a:r>
            <a:r>
              <a:rPr lang="en-US" sz="3200" b="1" dirty="0"/>
              <a:t> IVSS</a:t>
            </a:r>
            <a:endParaRPr lang="sk-SK" sz="3600" b="1" dirty="0"/>
          </a:p>
        </p:txBody>
      </p:sp>
      <p:sp>
        <p:nvSpPr>
          <p:cNvPr id="450562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7972425" cy="4525963"/>
          </a:xfrm>
        </p:spPr>
        <p:txBody>
          <a:bodyPr/>
          <a:lstStyle/>
          <a:p>
            <a:pPr algn="just">
              <a:buFont typeface="Arial" charset="0"/>
              <a:buNone/>
            </a:pPr>
            <a:r>
              <a:rPr lang="sk-SK" sz="2800"/>
              <a:t>Princíp metódy spočíva vo vhodnom pridelení bodovej hodnoty jednotlivým prvkom systému a definovaní akceptovateľného rizika. </a:t>
            </a:r>
            <a:endParaRPr lang="en-US" sz="2800"/>
          </a:p>
          <a:p>
            <a:pPr algn="just">
              <a:buFont typeface="Arial" charset="0"/>
              <a:buNone/>
            </a:pPr>
            <a:r>
              <a:rPr lang="sk-SK" sz="2800"/>
              <a:t>Najproblematickejším miestom v</a:t>
            </a:r>
            <a:r>
              <a:rPr lang="en-US" sz="2800"/>
              <a:t> </a:t>
            </a:r>
            <a:r>
              <a:rPr lang="sk-SK" sz="2800"/>
              <a:t>procese posúdenia rizika je ohodnotenie ľudského faktora.</a:t>
            </a:r>
            <a:r>
              <a:rPr lang="en-US" sz="2800"/>
              <a:t> </a:t>
            </a:r>
          </a:p>
          <a:p>
            <a:pPr algn="just">
              <a:buFont typeface="Arial" charset="0"/>
              <a:buNone/>
            </a:pPr>
            <a:endParaRPr lang="sk-SK" sz="2700" b="1"/>
          </a:p>
          <a:p>
            <a:pPr algn="just" eaLnBrk="1" hangingPunct="1">
              <a:buFont typeface="Arial" charset="0"/>
              <a:buNone/>
            </a:pPr>
            <a:endParaRPr lang="sk-SK"/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0922F52-000A-4272-BFAB-7546C887E133}" type="slidenum">
              <a:rPr lang="sk-SK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78</a:t>
            </a:fld>
            <a:endParaRPr lang="sk-SK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505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525" y="5013325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Šipka nahoru 11"/>
          <p:cNvSpPr/>
          <p:nvPr/>
        </p:nvSpPr>
        <p:spPr>
          <a:xfrm rot="12348056">
            <a:off x="6310313" y="4625975"/>
            <a:ext cx="431800" cy="14446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450567" name="TextovéPole 12"/>
          <p:cNvSpPr txBox="1">
            <a:spLocks noChangeArrowheads="1"/>
          </p:cNvSpPr>
          <p:nvPr/>
        </p:nvSpPr>
        <p:spPr bwMode="auto">
          <a:xfrm rot="534780">
            <a:off x="6394450" y="4157663"/>
            <a:ext cx="106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STRES</a:t>
            </a:r>
            <a:endParaRPr lang="sk-SK" b="1"/>
          </a:p>
        </p:txBody>
      </p:sp>
      <p:sp>
        <p:nvSpPr>
          <p:cNvPr id="450568" name="TextovéPole 13"/>
          <p:cNvSpPr txBox="1">
            <a:spLocks noChangeArrowheads="1"/>
          </p:cNvSpPr>
          <p:nvPr/>
        </p:nvSpPr>
        <p:spPr bwMode="auto">
          <a:xfrm rot="-572158">
            <a:off x="7188200" y="5013325"/>
            <a:ext cx="973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b="1"/>
              <a:t>Ú</a:t>
            </a:r>
            <a:r>
              <a:rPr lang="en-US" b="1"/>
              <a:t>NAVA</a:t>
            </a:r>
            <a:endParaRPr lang="sk-SK" b="1"/>
          </a:p>
        </p:txBody>
      </p:sp>
      <p:sp>
        <p:nvSpPr>
          <p:cNvPr id="15" name="Šipka nahoru 14"/>
          <p:cNvSpPr/>
          <p:nvPr/>
        </p:nvSpPr>
        <p:spPr>
          <a:xfrm rot="15224955">
            <a:off x="6743700" y="5221288"/>
            <a:ext cx="431800" cy="1968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16" name="Šipka nahoru 15"/>
          <p:cNvSpPr/>
          <p:nvPr/>
        </p:nvSpPr>
        <p:spPr>
          <a:xfrm rot="8421746">
            <a:off x="5287963" y="4773613"/>
            <a:ext cx="431800" cy="14446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17" name="Šipka nahoru 16"/>
          <p:cNvSpPr/>
          <p:nvPr/>
        </p:nvSpPr>
        <p:spPr>
          <a:xfrm rot="5843115">
            <a:off x="4959351" y="5381625"/>
            <a:ext cx="431800" cy="14287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450572" name="TextovéPole 17"/>
          <p:cNvSpPr txBox="1">
            <a:spLocks noChangeArrowheads="1"/>
          </p:cNvSpPr>
          <p:nvPr/>
        </p:nvSpPr>
        <p:spPr bwMode="auto">
          <a:xfrm rot="-1136764">
            <a:off x="4575175" y="3990975"/>
            <a:ext cx="11207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b="1"/>
              <a:t>VPLYV</a:t>
            </a:r>
          </a:p>
          <a:p>
            <a:pPr algn="ctr"/>
            <a:r>
              <a:rPr lang="sk-SK" b="1"/>
              <a:t>OKOLIA</a:t>
            </a:r>
          </a:p>
        </p:txBody>
      </p:sp>
      <p:sp>
        <p:nvSpPr>
          <p:cNvPr id="450573" name="TextovéPole 18"/>
          <p:cNvSpPr txBox="1">
            <a:spLocks noChangeArrowheads="1"/>
          </p:cNvSpPr>
          <p:nvPr/>
        </p:nvSpPr>
        <p:spPr bwMode="auto">
          <a:xfrm rot="451423">
            <a:off x="3563938" y="5157788"/>
            <a:ext cx="1574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b="1"/>
              <a:t>OSOBNOSŤ 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51586" name="Rectangle 6"/>
          <p:cNvSpPr>
            <a:spLocks noChangeArrowheads="1"/>
          </p:cNvSpPr>
          <p:nvPr/>
        </p:nvSpPr>
        <p:spPr bwMode="auto">
          <a:xfrm>
            <a:off x="0" y="6272213"/>
            <a:ext cx="9144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sk-SK" b="1" i="1"/>
              <a:t>Hodnota rizika sa počíta podľa vzťahu:      </a:t>
            </a:r>
            <a:r>
              <a:rPr lang="sk-SK" b="1"/>
              <a:t>R = M . U - P.( M/30 )</a:t>
            </a:r>
          </a:p>
          <a:p>
            <a:endParaRPr lang="sk-SK" sz="1200" b="1"/>
          </a:p>
        </p:txBody>
      </p:sp>
      <p:sp>
        <p:nvSpPr>
          <p:cNvPr id="7" name="Obdélník 6"/>
          <p:cNvSpPr/>
          <p:nvPr/>
        </p:nvSpPr>
        <p:spPr>
          <a:xfrm>
            <a:off x="250825" y="188913"/>
            <a:ext cx="8713788" cy="6461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sk-SK" sz="3600" b="1" i="1" dirty="0">
                <a:solidFill>
                  <a:prstClr val="black"/>
                </a:solidFill>
              </a:rPr>
              <a:t>Výpočet rizika </a:t>
            </a:r>
            <a:r>
              <a:rPr lang="sk-SK" sz="3600" b="1" dirty="0">
                <a:solidFill>
                  <a:prstClr val="black"/>
                </a:solidFill>
              </a:rPr>
              <a:t>podľa</a:t>
            </a:r>
            <a:r>
              <a:rPr lang="sk-SK" sz="3600" b="1" i="1" dirty="0">
                <a:solidFill>
                  <a:prstClr val="black"/>
                </a:solidFill>
              </a:rPr>
              <a:t> IVSS</a:t>
            </a:r>
          </a:p>
        </p:txBody>
      </p:sp>
      <p:graphicFrame>
        <p:nvGraphicFramePr>
          <p:cNvPr id="11" name="Tabulka 10"/>
          <p:cNvGraphicFramePr>
            <a:graphicFrameLocks noGrp="1"/>
          </p:cNvGraphicFramePr>
          <p:nvPr/>
        </p:nvGraphicFramePr>
        <p:xfrm>
          <a:off x="323850" y="1268413"/>
          <a:ext cx="8424936" cy="1475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2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1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5946">
                <a:tc>
                  <a:txBody>
                    <a:bodyPr/>
                    <a:lstStyle/>
                    <a:p>
                      <a:r>
                        <a:rPr lang="sk-SK" sz="11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100" dirty="0"/>
                        <a:t>Bodový rozsah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984">
                <a:tc>
                  <a:txBody>
                    <a:bodyPr/>
                    <a:lstStyle/>
                    <a:p>
                      <a:r>
                        <a:rPr lang="sk-SK" sz="1200" dirty="0"/>
                        <a:t>S - Určenie možných škôd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&lt;</a:t>
                      </a:r>
                      <a:r>
                        <a:rPr lang="sk-SK" sz="1200" dirty="0"/>
                        <a:t>1 – 10</a:t>
                      </a:r>
                      <a:r>
                        <a:rPr lang="en-US" sz="1200" dirty="0"/>
                        <a:t>&gt;</a:t>
                      </a:r>
                      <a:endParaRPr lang="sk-SK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406">
                <a:tc>
                  <a:txBody>
                    <a:bodyPr/>
                    <a:lstStyle/>
                    <a:p>
                      <a:r>
                        <a:rPr lang="sk-SK" sz="1200" dirty="0"/>
                        <a:t>Ex - Expozícia nebezpečenstva (frekvencia a trvanie)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&lt;1 </a:t>
                      </a:r>
                      <a:r>
                        <a:rPr lang="sk-SK" sz="1200" dirty="0"/>
                        <a:t>– 2</a:t>
                      </a:r>
                      <a:r>
                        <a:rPr lang="en-US" sz="1200" dirty="0"/>
                        <a:t>&gt;</a:t>
                      </a:r>
                      <a:endParaRPr lang="sk-SK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264">
                <a:tc>
                  <a:txBody>
                    <a:bodyPr/>
                    <a:lstStyle/>
                    <a:p>
                      <a:r>
                        <a:rPr lang="sk-SK" sz="1200" dirty="0" err="1"/>
                        <a:t>Wa</a:t>
                      </a:r>
                      <a:r>
                        <a:rPr lang="sk-SK" sz="1200" dirty="0"/>
                        <a:t> - Pravdepodobnosť výskytu nebezpečných situácii (spojené s faktorom zariadenie)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&lt;0,5 </a:t>
                      </a:r>
                      <a:r>
                        <a:rPr lang="sk-SK" sz="1200" dirty="0"/>
                        <a:t>– 1,5</a:t>
                      </a:r>
                      <a:r>
                        <a:rPr lang="en-US" sz="1200" dirty="0"/>
                        <a:t>&gt;</a:t>
                      </a:r>
                      <a:endParaRPr lang="sk-SK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406">
                <a:tc>
                  <a:txBody>
                    <a:bodyPr/>
                    <a:lstStyle/>
                    <a:p>
                      <a:r>
                        <a:rPr lang="sk-SK" sz="1200" dirty="0" err="1"/>
                        <a:t>Ve</a:t>
                      </a:r>
                      <a:r>
                        <a:rPr lang="sk-SK" sz="1200" dirty="0"/>
                        <a:t> - Možnosť predchádzania alebo minimalizovania</a:t>
                      </a:r>
                      <a:r>
                        <a:rPr lang="en-US" sz="1200" dirty="0"/>
                        <a:t> </a:t>
                      </a:r>
                      <a:r>
                        <a:rPr lang="sk-SK" sz="1200" dirty="0"/>
                        <a:t>škody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&lt;</a:t>
                      </a:r>
                      <a:r>
                        <a:rPr lang="sk-SK" sz="1200" dirty="0"/>
                        <a:t>0,5 - 1</a:t>
                      </a:r>
                      <a:r>
                        <a:rPr lang="en-US" sz="1200" dirty="0"/>
                        <a:t>&gt;</a:t>
                      </a:r>
                      <a:endParaRPr lang="sk-SK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2" name="Tabulka 11"/>
          <p:cNvGraphicFramePr>
            <a:graphicFrameLocks noGrp="1"/>
          </p:cNvGraphicFramePr>
          <p:nvPr/>
        </p:nvGraphicFramePr>
        <p:xfrm>
          <a:off x="323850" y="3141663"/>
          <a:ext cx="8424936" cy="1216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2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1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sk-SK" sz="12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200" dirty="0"/>
                        <a:t>Bodový rozsah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984">
                <a:tc>
                  <a:txBody>
                    <a:bodyPr/>
                    <a:lstStyle/>
                    <a:p>
                      <a:r>
                        <a:rPr lang="sk-SK" sz="1200" dirty="0" err="1"/>
                        <a:t>Ua</a:t>
                      </a:r>
                      <a:r>
                        <a:rPr lang="sk-SK" sz="1200" dirty="0"/>
                        <a:t> - Usporiadanie pracovného miesta a zóny zásahov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&lt;</a:t>
                      </a:r>
                      <a:r>
                        <a:rPr lang="sk-SK" sz="1200" dirty="0"/>
                        <a:t>0,5 – 1</a:t>
                      </a:r>
                      <a:r>
                        <a:rPr lang="en-US" sz="1200" dirty="0"/>
                        <a:t>&gt;</a:t>
                      </a:r>
                      <a:endParaRPr lang="sk-SK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406">
                <a:tc>
                  <a:txBody>
                    <a:bodyPr/>
                    <a:lstStyle/>
                    <a:p>
                      <a:r>
                        <a:rPr lang="sk-SK" sz="1200" dirty="0" err="1"/>
                        <a:t>Ub</a:t>
                      </a:r>
                      <a:r>
                        <a:rPr lang="sk-SK" sz="1200" dirty="0"/>
                        <a:t> - Pracovné prostredie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&lt;</a:t>
                      </a:r>
                      <a:r>
                        <a:rPr lang="sk-SK" sz="1200" dirty="0"/>
                        <a:t>0,3 - 0,6</a:t>
                      </a:r>
                      <a:r>
                        <a:rPr lang="en-US" sz="1200" dirty="0"/>
                        <a:t>&gt;</a:t>
                      </a:r>
                      <a:endParaRPr lang="sk-SK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264">
                <a:tc>
                  <a:txBody>
                    <a:bodyPr/>
                    <a:lstStyle/>
                    <a:p>
                      <a:r>
                        <a:rPr lang="en-US" sz="1200" dirty="0" err="1"/>
                        <a:t>Uc</a:t>
                      </a:r>
                      <a:r>
                        <a:rPr lang="en-US" sz="1200" dirty="0"/>
                        <a:t> </a:t>
                      </a:r>
                      <a:r>
                        <a:rPr lang="sk-SK" sz="1200" dirty="0"/>
                        <a:t>- Iné zaťaženia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&lt;</a:t>
                      </a:r>
                      <a:r>
                        <a:rPr lang="sk-SK" sz="1200" dirty="0"/>
                        <a:t>0,2 – 0,4</a:t>
                      </a:r>
                      <a:r>
                        <a:rPr lang="en-US" sz="1200" dirty="0"/>
                        <a:t>&gt;</a:t>
                      </a:r>
                      <a:endParaRPr lang="sk-SK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3" name="Tabulka 12"/>
          <p:cNvGraphicFramePr>
            <a:graphicFrameLocks noGrp="1"/>
          </p:cNvGraphicFramePr>
          <p:nvPr/>
        </p:nvGraphicFramePr>
        <p:xfrm>
          <a:off x="323850" y="4724400"/>
          <a:ext cx="842493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8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k-SK" sz="12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200" dirty="0"/>
                        <a:t>Bodový</a:t>
                      </a:r>
                      <a:r>
                        <a:rPr lang="sk-SK" sz="1200" baseline="0" dirty="0"/>
                        <a:t> rozsah</a:t>
                      </a:r>
                      <a:endParaRPr lang="sk-SK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200" dirty="0"/>
                        <a:t>Kvalifikácia osoby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&lt;</a:t>
                      </a:r>
                      <a:r>
                        <a:rPr lang="sk-SK" sz="1200" dirty="0"/>
                        <a:t>0 – 10</a:t>
                      </a:r>
                      <a:r>
                        <a:rPr lang="en-US" sz="1200" dirty="0"/>
                        <a:t>&gt;</a:t>
                      </a:r>
                      <a:endParaRPr lang="sk-SK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200" dirty="0"/>
                        <a:t>Fyzické a psychické faktory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&lt;</a:t>
                      </a:r>
                      <a:r>
                        <a:rPr lang="sk-SK" sz="1200" dirty="0"/>
                        <a:t>0 – 3</a:t>
                      </a:r>
                      <a:r>
                        <a:rPr lang="en-US" sz="1200" dirty="0"/>
                        <a:t>&gt;</a:t>
                      </a:r>
                      <a:endParaRPr lang="sk-SK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200" dirty="0"/>
                        <a:t>Organizácia práce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&lt;</a:t>
                      </a:r>
                      <a:r>
                        <a:rPr lang="sk-SK" sz="1200" dirty="0"/>
                        <a:t>0 – 5</a:t>
                      </a:r>
                      <a:r>
                        <a:rPr lang="en-US" sz="1200" dirty="0"/>
                        <a:t>&gt;</a:t>
                      </a:r>
                      <a:endParaRPr lang="sk-SK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51642" name="Obdélník 13"/>
          <p:cNvSpPr>
            <a:spLocks noChangeArrowheads="1"/>
          </p:cNvSpPr>
          <p:nvPr/>
        </p:nvSpPr>
        <p:spPr bwMode="auto">
          <a:xfrm>
            <a:off x="323850" y="908050"/>
            <a:ext cx="75136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sk-SK" b="1" i="1">
                <a:solidFill>
                  <a:srgbClr val="000000"/>
                </a:solidFill>
              </a:rPr>
              <a:t>Posúdenie rizika spôsobeného zariadením : </a:t>
            </a:r>
            <a:r>
              <a:rPr lang="sk-SK" b="1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M = S x Ex x Wa x Ve</a:t>
            </a:r>
          </a:p>
        </p:txBody>
      </p:sp>
      <p:sp>
        <p:nvSpPr>
          <p:cNvPr id="451643" name="Obdélník 14"/>
          <p:cNvSpPr>
            <a:spLocks noChangeArrowheads="1"/>
          </p:cNvSpPr>
          <p:nvPr/>
        </p:nvSpPr>
        <p:spPr bwMode="auto">
          <a:xfrm>
            <a:off x="323850" y="4365625"/>
            <a:ext cx="84248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sk-SK" b="1" i="1">
                <a:solidFill>
                  <a:srgbClr val="000000"/>
                </a:solidFill>
              </a:rPr>
              <a:t>Spôsobilosť osoby zvládnuť riziko : </a:t>
            </a:r>
            <a:r>
              <a:rPr lang="sk-SK" b="1">
                <a:solidFill>
                  <a:srgbClr val="000000"/>
                </a:solidFill>
              </a:rPr>
              <a:t>P = Q + </a:t>
            </a:r>
            <a:r>
              <a:rPr lang="sk-SK" b="1">
                <a:solidFill>
                  <a:srgbClr val="000000"/>
                </a:solidFill>
                <a:sym typeface="Symbol" pitchFamily="18" charset="2"/>
              </a:rPr>
              <a:t></a:t>
            </a:r>
            <a:r>
              <a:rPr lang="sk-SK" b="1">
                <a:solidFill>
                  <a:srgbClr val="000000"/>
                </a:solidFill>
              </a:rPr>
              <a:t> + O </a:t>
            </a:r>
          </a:p>
        </p:txBody>
      </p:sp>
      <p:sp>
        <p:nvSpPr>
          <p:cNvPr id="451644" name="Obdélník 15"/>
          <p:cNvSpPr>
            <a:spLocks noChangeArrowheads="1"/>
          </p:cNvSpPr>
          <p:nvPr/>
        </p:nvSpPr>
        <p:spPr bwMode="auto">
          <a:xfrm>
            <a:off x="323850" y="2781300"/>
            <a:ext cx="84248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sk-SK" b="1" i="1">
                <a:solidFill>
                  <a:srgbClr val="000000"/>
                </a:solidFill>
              </a:rPr>
              <a:t>Hodnotenie vplyvu prostredia : </a:t>
            </a:r>
            <a:r>
              <a:rPr lang="sk-SK" b="1">
                <a:solidFill>
                  <a:srgbClr val="000000"/>
                </a:solidFill>
              </a:rPr>
              <a:t>U = Ua + Ub + Uc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Obrázek 1"/>
          <p:cNvPicPr>
            <a:picLocks noChangeAspect="1"/>
          </p:cNvPicPr>
          <p:nvPr/>
        </p:nvPicPr>
        <p:blipFill>
          <a:blip r:embed="rId2" cstate="print"/>
          <a:srcRect l="9972" t="6984" r="12650"/>
          <a:stretch>
            <a:fillRect/>
          </a:stretch>
        </p:blipFill>
        <p:spPr bwMode="auto">
          <a:xfrm>
            <a:off x="1133475" y="476250"/>
            <a:ext cx="7110413" cy="604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09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sk-SK" sz="2700"/>
              <a:t>           Vyššie popísaná bodová metóda rozoznáva štyri úrovne rizika v rozsahu 20 bodov. </a:t>
            </a:r>
          </a:p>
          <a:p>
            <a:pPr algn="just" eaLnBrk="1" hangingPunct="1">
              <a:buFont typeface="Arial" charset="0"/>
              <a:buNone/>
            </a:pPr>
            <a:r>
              <a:rPr lang="sk-SK" sz="2700"/>
              <a:t>           Úroveň rizika umožňuje prijímať konkrétne opatrenia smerujúce k minimalizácii rizika.</a:t>
            </a:r>
            <a:endParaRPr lang="sk-SK" sz="2700" b="1"/>
          </a:p>
          <a:p>
            <a:pPr algn="just" eaLnBrk="1" hangingPunct="1">
              <a:buFont typeface="Arial" charset="0"/>
              <a:buNone/>
            </a:pPr>
            <a:endParaRPr lang="sk-SK" sz="2700"/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53F8C5B-E5B6-4F7A-B41F-77DF8636C55B}" type="slidenum">
              <a:rPr lang="sk-SK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80</a:t>
            </a:fld>
            <a:endParaRPr lang="sk-SK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1571625" y="3714750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BODOVÁ HODNOTA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ÚROVEŇ RIZIKA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1</a:t>
                      </a:r>
                      <a:r>
                        <a:rPr lang="sk-SK" baseline="0" dirty="0"/>
                        <a:t> - 5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neprijateľná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6 - 9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nežiadúca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10 - 17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Prijateľná s prehliadkami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18 - 20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Prijateľná bez prehliadok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33375"/>
            <a:ext cx="8229600" cy="100806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sk-SK" b="1" dirty="0">
                <a:solidFill>
                  <a:srgbClr val="39523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Model analýzy a hodnotenia rizík*</a:t>
            </a:r>
            <a:endParaRPr lang="cs-CZ" b="1" dirty="0">
              <a:solidFill>
                <a:srgbClr val="39523B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4" name="Tabuľka 3"/>
          <p:cNvGraphicFramePr>
            <a:graphicFrameLocks noGrp="1"/>
          </p:cNvGraphicFramePr>
          <p:nvPr/>
        </p:nvGraphicFramePr>
        <p:xfrm>
          <a:off x="414338" y="1885950"/>
          <a:ext cx="8443912" cy="3947160"/>
        </p:xfrm>
        <a:graphic>
          <a:graphicData uri="http://schemas.openxmlformats.org/drawingml/2006/table">
            <a:tbl>
              <a:tblPr/>
              <a:tblGrid>
                <a:gridCol w="168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9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7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9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9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39523B"/>
                          </a:solidFill>
                          <a:effectLst/>
                          <a:latin typeface="Calibri" pitchFamily="34" charset="0"/>
                        </a:rPr>
                        <a:t>Možný rozsah poškodenia  </a:t>
                      </a:r>
                      <a:endParaRPr kumimoji="0" lang="cs-CZ" sz="1300" b="1" i="0" u="none" strike="noStrike" cap="none" normalizeH="0" baseline="0">
                        <a:ln>
                          <a:noFill/>
                        </a:ln>
                        <a:solidFill>
                          <a:srgbClr val="39523B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3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Ľahké poranenie alebo ohrozenie zdravia</a:t>
                      </a:r>
                      <a:endParaRPr kumimoji="0" lang="cs-CZ" sz="13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3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Stredné poranenie alebo ohrozenie zdravia</a:t>
                      </a:r>
                      <a:endParaRPr kumimoji="0" lang="cs-CZ" sz="13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3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Vážne poranenie alebo ohrozenie zdravia</a:t>
                      </a:r>
                      <a:endParaRPr kumimoji="0" lang="cs-CZ" sz="13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3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Smrť, hromadný úraz (katastrofický následok)</a:t>
                      </a:r>
                      <a:endParaRPr kumimoji="0" lang="cs-CZ" sz="13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39523B"/>
                          </a:solidFill>
                          <a:effectLst/>
                          <a:latin typeface="Calibri" pitchFamily="34" charset="0"/>
                        </a:rPr>
                        <a:t>Pravdepodobnosť vzniku poškodenia</a:t>
                      </a:r>
                      <a:endParaRPr kumimoji="0" lang="cs-CZ" sz="1300" b="1" i="0" u="none" strike="noStrike" cap="none" normalizeH="0" baseline="0">
                        <a:ln>
                          <a:noFill/>
                        </a:ln>
                        <a:solidFill>
                          <a:srgbClr val="39523B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7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Veľmi nízka</a:t>
                      </a:r>
                      <a:endParaRPr kumimoji="0" lang="cs-CZ" sz="17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</a:rPr>
                        <a:t>1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</a:rPr>
                        <a:t>2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</a:rPr>
                        <a:t>3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</a:rPr>
                        <a:t>4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7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Nízka</a:t>
                      </a:r>
                      <a:endParaRPr kumimoji="0" lang="cs-CZ" sz="17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</a:rPr>
                        <a:t>2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</a:rPr>
                        <a:t>3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</a:rPr>
                        <a:t>4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</a:rPr>
                        <a:t>5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7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Stredná</a:t>
                      </a:r>
                      <a:endParaRPr kumimoji="0" lang="cs-CZ" sz="17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</a:rPr>
                        <a:t>3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</a:rPr>
                        <a:t>4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</a:rPr>
                        <a:t>5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</a:rPr>
                        <a:t>6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7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vysoká</a:t>
                      </a:r>
                      <a:endParaRPr kumimoji="0" lang="cs-CZ" sz="17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</a:rPr>
                        <a:t>4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</a:rPr>
                        <a:t>5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</a:rPr>
                        <a:t>6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</a:rPr>
                        <a:t>7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334A35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</a:rPr>
                        <a:t>Odhad</a:t>
                      </a:r>
                      <a:endParaRPr kumimoji="0" lang="cs-CZ" sz="1700" b="1" i="0" u="none" strike="noStrike" cap="none" normalizeH="0" baseline="0">
                        <a:ln>
                          <a:noFill/>
                        </a:ln>
                        <a:solidFill>
                          <a:srgbClr val="334A35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334A35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</a:rPr>
                        <a:t>Hodnotenie</a:t>
                      </a:r>
                      <a:endParaRPr kumimoji="0" lang="cs-CZ" sz="1700" b="1" i="0" u="none" strike="noStrike" cap="none" normalizeH="0" baseline="0">
                        <a:ln>
                          <a:noFill/>
                        </a:ln>
                        <a:solidFill>
                          <a:srgbClr val="334A35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334A35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</a:rPr>
                        <a:t>Popis / znižovanie rizika</a:t>
                      </a:r>
                      <a:endParaRPr kumimoji="0" lang="cs-CZ" sz="1700" b="1" i="0" u="none" strike="noStrike" cap="none" normalizeH="0" baseline="0">
                        <a:ln>
                          <a:noFill/>
                        </a:ln>
                        <a:solidFill>
                          <a:srgbClr val="334A35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 – 2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Nízke</a:t>
                      </a:r>
                      <a:endParaRPr kumimoji="0" lang="cs-CZ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Akceptovateľné riziko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 – 4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Významné</a:t>
                      </a:r>
                      <a:endParaRPr kumimoji="0" lang="cs-CZ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Nevyhnutné znížiť riziko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5 – 7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Vysoké</a:t>
                      </a:r>
                      <a:endParaRPr kumimoji="0" lang="cs-CZ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Okamžité prijatie opatrení pre zníženie rizika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53695" name="BlokTextu 4"/>
          <p:cNvSpPr txBox="1">
            <a:spLocks noChangeArrowheads="1"/>
          </p:cNvSpPr>
          <p:nvPr/>
        </p:nvSpPr>
        <p:spPr bwMode="auto">
          <a:xfrm>
            <a:off x="414338" y="5829300"/>
            <a:ext cx="1200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2400"/>
              <a:t>*Nohl</a:t>
            </a:r>
            <a:endParaRPr lang="cs-CZ" sz="240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7" name="Zástupný symbol pro obsah 2"/>
          <p:cNvSpPr>
            <a:spLocks noGrp="1"/>
          </p:cNvSpPr>
          <p:nvPr>
            <p:ph idx="4294967295"/>
          </p:nvPr>
        </p:nvSpPr>
        <p:spPr>
          <a:xfrm>
            <a:off x="428625" y="3143250"/>
            <a:ext cx="8229600" cy="2571750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sk-SK" sz="2400" dirty="0"/>
              <a:t>        Je zrejmé, že v prípade navinutia sa jedná o riziko </a:t>
            </a:r>
            <a:r>
              <a:rPr lang="sk-SK" sz="2400" dirty="0" err="1"/>
              <a:t>nežiadúce</a:t>
            </a:r>
            <a:r>
              <a:rPr lang="sk-SK" sz="2400" dirty="0"/>
              <a:t>. </a:t>
            </a:r>
          </a:p>
          <a:p>
            <a:pPr algn="just" eaLnBrk="1" hangingPunct="1">
              <a:buFont typeface="Arial" charset="0"/>
              <a:buNone/>
            </a:pPr>
            <a:endParaRPr lang="sk-SK" sz="2400" dirty="0"/>
          </a:p>
          <a:p>
            <a:pPr algn="just" eaLnBrk="1" hangingPunct="1">
              <a:buFont typeface="Arial" charset="0"/>
              <a:buNone/>
            </a:pPr>
            <a:r>
              <a:rPr lang="sk-SK" sz="2400" dirty="0"/>
              <a:t>        Úlohou zamestnávateľa je vykonať opatrenia tak, aby sa hodnota rizika dostala do skupiny akceptovateľných rizík, pričom sa predpokladá vykonávanie pravidelných prehliadok (príp. v rámci interných auditov).</a:t>
            </a: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EA59FCE-6A1A-4549-B528-EC76FA6484D8}" type="slidenum">
              <a:rPr lang="sk-SK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82</a:t>
            </a:fld>
            <a:endParaRPr lang="sk-SK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60772" name="Obdélník 8"/>
          <p:cNvSpPr>
            <a:spLocks noChangeArrowheads="1"/>
          </p:cNvSpPr>
          <p:nvPr/>
        </p:nvSpPr>
        <p:spPr bwMode="auto">
          <a:xfrm>
            <a:off x="500063" y="357188"/>
            <a:ext cx="8072437" cy="9540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sk-SK" sz="2800" b="1" dirty="0"/>
              <a:t>Príklad konkrétneho posúdenia rizika pre skupinu mechanických ohrození </a:t>
            </a:r>
          </a:p>
        </p:txBody>
      </p:sp>
      <p:graphicFrame>
        <p:nvGraphicFramePr>
          <p:cNvPr id="10" name="Tabulka 9"/>
          <p:cNvGraphicFramePr>
            <a:graphicFrameLocks noGrp="1"/>
          </p:cNvGraphicFramePr>
          <p:nvPr/>
        </p:nvGraphicFramePr>
        <p:xfrm>
          <a:off x="642938" y="1509713"/>
          <a:ext cx="8072491" cy="1414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01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8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30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01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58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29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0066">
                <a:tc>
                  <a:txBody>
                    <a:bodyPr/>
                    <a:lstStyle/>
                    <a:p>
                      <a:r>
                        <a:rPr lang="sk-SK" sz="1400" dirty="0"/>
                        <a:t>Skupina ohrození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/>
                        <a:t>Druh ohrozenia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/>
                        <a:t>Nebezpečenstvo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/>
                        <a:t>Súvisiace predpisy pre určujúci druh nebezpečenstva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/>
                        <a:t>Pravdepodobnosť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/>
                        <a:t>Dôsledok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/>
                        <a:t>Riziko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680">
                <a:tc>
                  <a:txBody>
                    <a:bodyPr/>
                    <a:lstStyle/>
                    <a:p>
                      <a:r>
                        <a:rPr lang="sk-SK" sz="1400" dirty="0"/>
                        <a:t>mechanické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/>
                        <a:t>porezaním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/>
                        <a:t>nôž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/>
                        <a:t>EN XXXXXXX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143">
                <a:tc>
                  <a:txBody>
                    <a:bodyPr/>
                    <a:lstStyle/>
                    <a:p>
                      <a:endParaRPr lang="sk-S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/>
                        <a:t>navinutie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/>
                        <a:t>vrátok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dirty="0"/>
                        <a:t>EN XXXXXXX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608" name="Group 128"/>
          <p:cNvGraphicFramePr>
            <a:graphicFrameLocks noGrp="1"/>
          </p:cNvGraphicFramePr>
          <p:nvPr>
            <p:ph sz="half" idx="4294967295"/>
          </p:nvPr>
        </p:nvGraphicFramePr>
        <p:xfrm>
          <a:off x="457200" y="1600200"/>
          <a:ext cx="4038600" cy="1462723"/>
        </p:xfrm>
        <a:graphic>
          <a:graphicData uri="http://schemas.openxmlformats.org/drawingml/2006/table">
            <a:tbl>
              <a:tblPr/>
              <a:tblGrid>
                <a:gridCol w="1122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70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4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44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P/D</a:t>
                      </a:r>
                      <a:endParaRPr kumimoji="0" lang="sk-SK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Nízky 1</a:t>
                      </a:r>
                      <a:endParaRPr kumimoji="0" lang="sk-SK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Stredný 2</a:t>
                      </a:r>
                      <a:endParaRPr kumimoji="0" lang="sk-SK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Vysoký 3</a:t>
                      </a:r>
                      <a:endParaRPr kumimoji="0" lang="sk-SK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Nízka    1</a:t>
                      </a:r>
                      <a:endParaRPr kumimoji="0" lang="sk-SK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endParaRPr kumimoji="0" lang="sk-SK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sk-SK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endParaRPr kumimoji="0" lang="sk-SK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Stredná 2</a:t>
                      </a:r>
                      <a:endParaRPr kumimoji="0" lang="sk-SK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sk-SK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4</a:t>
                      </a:r>
                      <a:endParaRPr kumimoji="0" lang="sk-SK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endParaRPr kumimoji="0" lang="sk-SK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Vysoká  3</a:t>
                      </a:r>
                      <a:endParaRPr kumimoji="0" lang="sk-SK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endParaRPr kumimoji="0" lang="sk-SK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endParaRPr kumimoji="0" lang="sk-SK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9</a:t>
                      </a:r>
                      <a:endParaRPr kumimoji="0" lang="sk-SK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594" name="Group 258"/>
          <p:cNvGraphicFramePr>
            <a:graphicFrameLocks noGrp="1"/>
          </p:cNvGraphicFramePr>
          <p:nvPr>
            <p:ph sz="quarter" idx="4294967295"/>
          </p:nvPr>
        </p:nvGraphicFramePr>
        <p:xfrm>
          <a:off x="4648200" y="1600200"/>
          <a:ext cx="4038600" cy="1620203"/>
        </p:xfrm>
        <a:graphic>
          <a:graphicData uri="http://schemas.openxmlformats.org/drawingml/2006/table">
            <a:tbl>
              <a:tblPr/>
              <a:tblGrid>
                <a:gridCol w="962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8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06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7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54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P/D</a:t>
                      </a:r>
                      <a:endParaRPr kumimoji="0" lang="sk-SK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Nízky 1</a:t>
                      </a:r>
                      <a:endParaRPr kumimoji="0" lang="sk-SK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Stredný 2</a:t>
                      </a:r>
                      <a:endParaRPr kumimoji="0" lang="sk-SK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Vysoký 3</a:t>
                      </a:r>
                      <a:endParaRPr kumimoji="0" lang="sk-SK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0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Nízka    1</a:t>
                      </a:r>
                      <a:endParaRPr kumimoji="0" lang="sk-SK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M(1)</a:t>
                      </a:r>
                      <a:endParaRPr kumimoji="0" lang="sk-SK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M(2)</a:t>
                      </a:r>
                      <a:endParaRPr kumimoji="0" lang="sk-SK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S(3)</a:t>
                      </a:r>
                      <a:endParaRPr kumimoji="0" lang="sk-SK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4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Stredná 2</a:t>
                      </a:r>
                      <a:endParaRPr kumimoji="0" lang="sk-SK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M(2)</a:t>
                      </a:r>
                      <a:endParaRPr kumimoji="0" lang="sk-SK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S(4)</a:t>
                      </a:r>
                      <a:endParaRPr kumimoji="0" lang="sk-SK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V(6)</a:t>
                      </a:r>
                      <a:endParaRPr kumimoji="0" lang="sk-SK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Vysoká  3</a:t>
                      </a:r>
                      <a:endParaRPr kumimoji="0" lang="sk-SK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S(3)</a:t>
                      </a:r>
                      <a:endParaRPr kumimoji="0" lang="sk-SK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V(6)</a:t>
                      </a:r>
                      <a:endParaRPr kumimoji="0" lang="sk-SK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V(9)</a:t>
                      </a:r>
                      <a:endParaRPr kumimoji="0" lang="sk-SK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0607" name="Group 127"/>
          <p:cNvGraphicFramePr>
            <a:graphicFrameLocks noGrp="1"/>
          </p:cNvGraphicFramePr>
          <p:nvPr>
            <p:ph sz="quarter" idx="4294967295"/>
          </p:nvPr>
        </p:nvGraphicFramePr>
        <p:xfrm>
          <a:off x="3090863" y="3282950"/>
          <a:ext cx="4973637" cy="2377440"/>
        </p:xfrm>
        <a:graphic>
          <a:graphicData uri="http://schemas.openxmlformats.org/drawingml/2006/table">
            <a:tbl>
              <a:tblPr/>
              <a:tblGrid>
                <a:gridCol w="1235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7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4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83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16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64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0363">
                <a:tc rowSpan="2"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Počet výskytu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CF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Udávaná frekvencia (za rok)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CFC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Závažnosť následku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katastrofálna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veľká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značná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malá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Častý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&gt;1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Pravdepodobný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10</a:t>
                      </a:r>
                      <a:r>
                        <a:rPr kumimoji="0" lang="sk-SK" sz="11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28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Občasný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sk-SK" sz="11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 </a:t>
                      </a:r>
                      <a:r>
                        <a:rPr kumimoji="0" lang="sk-SK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- 10</a:t>
                      </a:r>
                      <a:r>
                        <a:rPr kumimoji="0" lang="sk-SK" sz="11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Malý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sk-SK" sz="11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 </a:t>
                      </a:r>
                      <a:r>
                        <a:rPr kumimoji="0" lang="sk-SK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- 10</a:t>
                      </a:r>
                      <a:r>
                        <a:rPr kumimoji="0" lang="sk-SK" sz="11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Nepravdepodobný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sk-SK" sz="11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 </a:t>
                      </a:r>
                      <a:r>
                        <a:rPr kumimoji="0" lang="sk-SK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- 10</a:t>
                      </a:r>
                      <a:r>
                        <a:rPr kumimoji="0" lang="sk-SK" sz="11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B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Takmer nemožný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 10</a:t>
                      </a:r>
                      <a:r>
                        <a:rPr kumimoji="0" lang="sk-SK" sz="11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BC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B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55795" name="Text Box 568"/>
          <p:cNvSpPr txBox="1">
            <a:spLocks noChangeArrowheads="1"/>
          </p:cNvSpPr>
          <p:nvPr/>
        </p:nvSpPr>
        <p:spPr bwMode="auto">
          <a:xfrm>
            <a:off x="250825" y="3429000"/>
            <a:ext cx="2520950" cy="45720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sz="2400"/>
              <a:t>Matica typu 3 x 3</a:t>
            </a:r>
          </a:p>
        </p:txBody>
      </p:sp>
      <p:sp>
        <p:nvSpPr>
          <p:cNvPr id="455796" name="Line 569"/>
          <p:cNvSpPr>
            <a:spLocks noChangeShapeType="1"/>
          </p:cNvSpPr>
          <p:nvPr/>
        </p:nvSpPr>
        <p:spPr bwMode="auto">
          <a:xfrm flipV="1">
            <a:off x="1042988" y="2997200"/>
            <a:ext cx="360362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5797" name="Text Box 572"/>
          <p:cNvSpPr txBox="1">
            <a:spLocks noChangeArrowheads="1"/>
          </p:cNvSpPr>
          <p:nvPr/>
        </p:nvSpPr>
        <p:spPr bwMode="auto">
          <a:xfrm>
            <a:off x="1285875" y="5656263"/>
            <a:ext cx="1584325" cy="46196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sz="2400"/>
              <a:t>R= f(P,D)</a:t>
            </a:r>
          </a:p>
        </p:txBody>
      </p:sp>
      <p:sp>
        <p:nvSpPr>
          <p:cNvPr id="455798" name="Text Box 573"/>
          <p:cNvSpPr txBox="1">
            <a:spLocks noChangeArrowheads="1"/>
          </p:cNvSpPr>
          <p:nvPr/>
        </p:nvSpPr>
        <p:spPr bwMode="auto">
          <a:xfrm>
            <a:off x="300038" y="5145088"/>
            <a:ext cx="1700212" cy="46196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sz="2400"/>
              <a:t>R= P  x  D</a:t>
            </a:r>
          </a:p>
        </p:txBody>
      </p:sp>
      <p:sp>
        <p:nvSpPr>
          <p:cNvPr id="455799" name="Text Box 574"/>
          <p:cNvSpPr txBox="1">
            <a:spLocks noChangeArrowheads="1"/>
          </p:cNvSpPr>
          <p:nvPr/>
        </p:nvSpPr>
        <p:spPr bwMode="auto">
          <a:xfrm>
            <a:off x="482600" y="4597400"/>
            <a:ext cx="1839913" cy="46196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sz="2400"/>
              <a:t>R= P  +  D</a:t>
            </a:r>
          </a:p>
        </p:txBody>
      </p:sp>
      <p:sp>
        <p:nvSpPr>
          <p:cNvPr id="455800" name="Text Box 577"/>
          <p:cNvSpPr txBox="1">
            <a:spLocks noChangeArrowheads="1"/>
          </p:cNvSpPr>
          <p:nvPr/>
        </p:nvSpPr>
        <p:spPr bwMode="auto">
          <a:xfrm>
            <a:off x="6227763" y="5805488"/>
            <a:ext cx="2652712" cy="4619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sz="2400"/>
              <a:t>Matica typu 6 x 4</a:t>
            </a:r>
          </a:p>
        </p:txBody>
      </p:sp>
      <p:sp>
        <p:nvSpPr>
          <p:cNvPr id="455801" name="Line 578"/>
          <p:cNvSpPr>
            <a:spLocks noChangeShapeType="1"/>
          </p:cNvSpPr>
          <p:nvPr/>
        </p:nvSpPr>
        <p:spPr bwMode="auto">
          <a:xfrm flipH="1" flipV="1">
            <a:off x="6443663" y="5516563"/>
            <a:ext cx="649287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1914" name="Nadpis 12"/>
          <p:cNvSpPr>
            <a:spLocks noGrp="1"/>
          </p:cNvSpPr>
          <p:nvPr>
            <p:ph type="title" idx="4294967295"/>
          </p:nvPr>
        </p:nvSpPr>
        <p:spPr>
          <a:xfrm>
            <a:off x="457200" y="271463"/>
            <a:ext cx="8229600" cy="70961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t"/>
          <a:lstStyle/>
          <a:p>
            <a:pPr eaLnBrk="1" hangingPunct="1">
              <a:defRPr/>
            </a:pPr>
            <a:r>
              <a:rPr lang="sk-SK" b="1" dirty="0"/>
              <a:t>MATICA RIZIKA</a:t>
            </a:r>
            <a:endParaRPr lang="cs-CZ" b="1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446088" y="1004888"/>
            <a:ext cx="8229600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9750" indent="-539750">
              <a:spcBef>
                <a:spcPct val="20000"/>
              </a:spcBef>
              <a:buClr>
                <a:srgbClr val="990000"/>
              </a:buClr>
              <a:buSzPct val="120000"/>
              <a:buFont typeface="Wingdings" pitchFamily="2" charset="2"/>
              <a:buChar char=""/>
              <a:defRPr/>
            </a:pPr>
            <a:r>
              <a:rPr lang="sk-SK" sz="3000" i="1" kern="0" dirty="0">
                <a:latin typeface="+mn-lt"/>
                <a:cs typeface="+mn-cs"/>
              </a:rPr>
              <a:t>Aké je </a:t>
            </a:r>
            <a:r>
              <a:rPr lang="sk-SK" sz="3000" i="1" u="sng" kern="0" dirty="0">
                <a:latin typeface="+mn-lt"/>
                <a:cs typeface="+mn-cs"/>
              </a:rPr>
              <a:t>Vaše</a:t>
            </a:r>
            <a:r>
              <a:rPr lang="sk-SK" sz="3000" i="1" kern="0" dirty="0">
                <a:latin typeface="+mn-lt"/>
                <a:cs typeface="+mn-cs"/>
              </a:rPr>
              <a:t> riziko, ako ho hodnotíte? </a:t>
            </a:r>
            <a:endParaRPr lang="cs-CZ" sz="3000" i="1" kern="0" dirty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cs-CZ" sz="3000" i="1" kern="0" dirty="0"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Nadpis 1"/>
          <p:cNvSpPr>
            <a:spLocks noGrp="1"/>
          </p:cNvSpPr>
          <p:nvPr>
            <p:ph type="title" idx="4294967295"/>
          </p:nvPr>
        </p:nvSpPr>
        <p:spPr>
          <a:xfrm>
            <a:off x="457200" y="44450"/>
            <a:ext cx="8229600" cy="71913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t"/>
          <a:lstStyle/>
          <a:p>
            <a:pPr eaLnBrk="1" hangingPunct="1">
              <a:defRPr/>
            </a:pPr>
            <a:r>
              <a:rPr lang="sk-SK" b="1" dirty="0"/>
              <a:t>GRAF RIZIKA</a:t>
            </a:r>
            <a:endParaRPr lang="cs-CZ" b="1" dirty="0"/>
          </a:p>
        </p:txBody>
      </p:sp>
      <p:grpSp>
        <p:nvGrpSpPr>
          <p:cNvPr id="456706" name="Group 2"/>
          <p:cNvGrpSpPr>
            <a:grpSpLocks/>
          </p:cNvGrpSpPr>
          <p:nvPr/>
        </p:nvGrpSpPr>
        <p:grpSpPr bwMode="auto">
          <a:xfrm>
            <a:off x="628650" y="836613"/>
            <a:ext cx="5184775" cy="3432175"/>
            <a:chOff x="1719" y="3426"/>
            <a:chExt cx="6008" cy="3624"/>
          </a:xfrm>
        </p:grpSpPr>
        <p:cxnSp>
          <p:nvCxnSpPr>
            <p:cNvPr id="456740" name="AutoShape 3"/>
            <p:cNvCxnSpPr>
              <a:cxnSpLocks noChangeShapeType="1"/>
            </p:cNvCxnSpPr>
            <p:nvPr/>
          </p:nvCxnSpPr>
          <p:spPr bwMode="auto">
            <a:xfrm>
              <a:off x="1918" y="5391"/>
              <a:ext cx="1087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456741" name="Oval 4"/>
            <p:cNvSpPr>
              <a:spLocks noChangeArrowheads="1"/>
            </p:cNvSpPr>
            <p:nvPr/>
          </p:nvSpPr>
          <p:spPr bwMode="auto">
            <a:xfrm>
              <a:off x="1719" y="5305"/>
              <a:ext cx="150" cy="151"/>
            </a:xfrm>
            <a:prstGeom prst="ellipse">
              <a:avLst/>
            </a:prstGeom>
            <a:solidFill>
              <a:srgbClr val="000000"/>
            </a:solidFill>
            <a:ln w="127000" cmpd="dbl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 sz="1400"/>
            </a:p>
          </p:txBody>
        </p:sp>
        <p:cxnSp>
          <p:nvCxnSpPr>
            <p:cNvPr id="456742" name="AutoShape 5"/>
            <p:cNvCxnSpPr>
              <a:cxnSpLocks noChangeShapeType="1"/>
            </p:cNvCxnSpPr>
            <p:nvPr/>
          </p:nvCxnSpPr>
          <p:spPr bwMode="auto">
            <a:xfrm>
              <a:off x="3005" y="4682"/>
              <a:ext cx="0" cy="145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56743" name="AutoShape 6"/>
            <p:cNvCxnSpPr>
              <a:cxnSpLocks noChangeShapeType="1"/>
            </p:cNvCxnSpPr>
            <p:nvPr/>
          </p:nvCxnSpPr>
          <p:spPr bwMode="auto">
            <a:xfrm>
              <a:off x="3005" y="4682"/>
              <a:ext cx="764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456744" name="AutoShape 7"/>
            <p:cNvCxnSpPr>
              <a:cxnSpLocks noChangeShapeType="1"/>
            </p:cNvCxnSpPr>
            <p:nvPr/>
          </p:nvCxnSpPr>
          <p:spPr bwMode="auto">
            <a:xfrm>
              <a:off x="3005" y="6141"/>
              <a:ext cx="754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grpSp>
          <p:nvGrpSpPr>
            <p:cNvPr id="456745" name="Group 8"/>
            <p:cNvGrpSpPr>
              <a:grpSpLocks/>
            </p:cNvGrpSpPr>
            <p:nvPr/>
          </p:nvGrpSpPr>
          <p:grpSpPr bwMode="auto">
            <a:xfrm>
              <a:off x="3759" y="5570"/>
              <a:ext cx="2842" cy="952"/>
              <a:chOff x="3769" y="4071"/>
              <a:chExt cx="2842" cy="952"/>
            </a:xfrm>
          </p:grpSpPr>
          <p:cxnSp>
            <p:nvCxnSpPr>
              <p:cNvPr id="456782" name="AutoShape 9"/>
              <p:cNvCxnSpPr>
                <a:cxnSpLocks noChangeShapeType="1"/>
              </p:cNvCxnSpPr>
              <p:nvPr/>
            </p:nvCxnSpPr>
            <p:spPr bwMode="auto">
              <a:xfrm>
                <a:off x="3769" y="4284"/>
                <a:ext cx="0" cy="739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456783" name="AutoShape 10"/>
              <p:cNvCxnSpPr>
                <a:cxnSpLocks noChangeShapeType="1"/>
              </p:cNvCxnSpPr>
              <p:nvPr/>
            </p:nvCxnSpPr>
            <p:spPr bwMode="auto">
              <a:xfrm>
                <a:off x="3769" y="4284"/>
                <a:ext cx="1077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456784" name="AutoShape 11"/>
              <p:cNvCxnSpPr>
                <a:cxnSpLocks noChangeShapeType="1"/>
              </p:cNvCxnSpPr>
              <p:nvPr/>
            </p:nvCxnSpPr>
            <p:spPr bwMode="auto">
              <a:xfrm>
                <a:off x="3769" y="5023"/>
                <a:ext cx="1077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456785" name="AutoShape 12"/>
              <p:cNvCxnSpPr>
                <a:cxnSpLocks noChangeShapeType="1"/>
              </p:cNvCxnSpPr>
              <p:nvPr/>
            </p:nvCxnSpPr>
            <p:spPr bwMode="auto">
              <a:xfrm>
                <a:off x="4846" y="4071"/>
                <a:ext cx="0" cy="425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456786" name="AutoShape 13"/>
              <p:cNvCxnSpPr>
                <a:cxnSpLocks noChangeShapeType="1"/>
              </p:cNvCxnSpPr>
              <p:nvPr/>
            </p:nvCxnSpPr>
            <p:spPr bwMode="auto">
              <a:xfrm>
                <a:off x="4846" y="4071"/>
                <a:ext cx="176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456787" name="AutoShape 14"/>
              <p:cNvCxnSpPr>
                <a:cxnSpLocks noChangeShapeType="1"/>
              </p:cNvCxnSpPr>
              <p:nvPr/>
            </p:nvCxnSpPr>
            <p:spPr bwMode="auto">
              <a:xfrm>
                <a:off x="4846" y="4496"/>
                <a:ext cx="176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456746" name="AutoShape 15"/>
            <p:cNvCxnSpPr>
              <a:cxnSpLocks noChangeShapeType="1"/>
            </p:cNvCxnSpPr>
            <p:nvPr/>
          </p:nvCxnSpPr>
          <p:spPr bwMode="auto">
            <a:xfrm>
              <a:off x="3769" y="4284"/>
              <a:ext cx="0" cy="73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56747" name="AutoShape 16"/>
            <p:cNvCxnSpPr>
              <a:cxnSpLocks noChangeShapeType="1"/>
            </p:cNvCxnSpPr>
            <p:nvPr/>
          </p:nvCxnSpPr>
          <p:spPr bwMode="auto">
            <a:xfrm>
              <a:off x="3769" y="4284"/>
              <a:ext cx="1077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456748" name="AutoShape 17"/>
            <p:cNvCxnSpPr>
              <a:cxnSpLocks noChangeShapeType="1"/>
            </p:cNvCxnSpPr>
            <p:nvPr/>
          </p:nvCxnSpPr>
          <p:spPr bwMode="auto">
            <a:xfrm>
              <a:off x="3769" y="5023"/>
              <a:ext cx="1077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grpSp>
          <p:nvGrpSpPr>
            <p:cNvPr id="456749" name="Group 18"/>
            <p:cNvGrpSpPr>
              <a:grpSpLocks/>
            </p:cNvGrpSpPr>
            <p:nvPr/>
          </p:nvGrpSpPr>
          <p:grpSpPr bwMode="auto">
            <a:xfrm>
              <a:off x="4846" y="4071"/>
              <a:ext cx="1765" cy="425"/>
              <a:chOff x="4846" y="4071"/>
              <a:chExt cx="1765" cy="425"/>
            </a:xfrm>
          </p:grpSpPr>
          <p:cxnSp>
            <p:nvCxnSpPr>
              <p:cNvPr id="456779" name="AutoShape 19"/>
              <p:cNvCxnSpPr>
                <a:cxnSpLocks noChangeShapeType="1"/>
              </p:cNvCxnSpPr>
              <p:nvPr/>
            </p:nvCxnSpPr>
            <p:spPr bwMode="auto">
              <a:xfrm>
                <a:off x="4846" y="4071"/>
                <a:ext cx="0" cy="425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456780" name="AutoShape 20"/>
              <p:cNvCxnSpPr>
                <a:cxnSpLocks noChangeShapeType="1"/>
              </p:cNvCxnSpPr>
              <p:nvPr/>
            </p:nvCxnSpPr>
            <p:spPr bwMode="auto">
              <a:xfrm>
                <a:off x="4846" y="4071"/>
                <a:ext cx="176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456781" name="AutoShape 21"/>
              <p:cNvCxnSpPr>
                <a:cxnSpLocks noChangeShapeType="1"/>
              </p:cNvCxnSpPr>
              <p:nvPr/>
            </p:nvCxnSpPr>
            <p:spPr bwMode="auto">
              <a:xfrm>
                <a:off x="4846" y="4496"/>
                <a:ext cx="176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</p:grpSp>
        <p:grpSp>
          <p:nvGrpSpPr>
            <p:cNvPr id="456750" name="Group 22"/>
            <p:cNvGrpSpPr>
              <a:grpSpLocks/>
            </p:cNvGrpSpPr>
            <p:nvPr/>
          </p:nvGrpSpPr>
          <p:grpSpPr bwMode="auto">
            <a:xfrm>
              <a:off x="4846" y="4872"/>
              <a:ext cx="1765" cy="425"/>
              <a:chOff x="4846" y="4071"/>
              <a:chExt cx="1765" cy="425"/>
            </a:xfrm>
          </p:grpSpPr>
          <p:cxnSp>
            <p:nvCxnSpPr>
              <p:cNvPr id="456776" name="AutoShape 23"/>
              <p:cNvCxnSpPr>
                <a:cxnSpLocks noChangeShapeType="1"/>
              </p:cNvCxnSpPr>
              <p:nvPr/>
            </p:nvCxnSpPr>
            <p:spPr bwMode="auto">
              <a:xfrm>
                <a:off x="4846" y="4071"/>
                <a:ext cx="0" cy="425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456777" name="AutoShape 24"/>
              <p:cNvCxnSpPr>
                <a:cxnSpLocks noChangeShapeType="1"/>
              </p:cNvCxnSpPr>
              <p:nvPr/>
            </p:nvCxnSpPr>
            <p:spPr bwMode="auto">
              <a:xfrm>
                <a:off x="4846" y="4071"/>
                <a:ext cx="176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456778" name="AutoShape 25"/>
              <p:cNvCxnSpPr>
                <a:cxnSpLocks noChangeShapeType="1"/>
              </p:cNvCxnSpPr>
              <p:nvPr/>
            </p:nvCxnSpPr>
            <p:spPr bwMode="auto">
              <a:xfrm>
                <a:off x="4846" y="4496"/>
                <a:ext cx="176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</p:grpSp>
        <p:grpSp>
          <p:nvGrpSpPr>
            <p:cNvPr id="456751" name="Group 26"/>
            <p:cNvGrpSpPr>
              <a:grpSpLocks/>
            </p:cNvGrpSpPr>
            <p:nvPr/>
          </p:nvGrpSpPr>
          <p:grpSpPr bwMode="auto">
            <a:xfrm>
              <a:off x="4836" y="6336"/>
              <a:ext cx="1765" cy="425"/>
              <a:chOff x="4846" y="4071"/>
              <a:chExt cx="1765" cy="425"/>
            </a:xfrm>
          </p:grpSpPr>
          <p:cxnSp>
            <p:nvCxnSpPr>
              <p:cNvPr id="456773" name="AutoShape 27"/>
              <p:cNvCxnSpPr>
                <a:cxnSpLocks noChangeShapeType="1"/>
              </p:cNvCxnSpPr>
              <p:nvPr/>
            </p:nvCxnSpPr>
            <p:spPr bwMode="auto">
              <a:xfrm>
                <a:off x="4846" y="4071"/>
                <a:ext cx="0" cy="425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456774" name="AutoShape 28"/>
              <p:cNvCxnSpPr>
                <a:cxnSpLocks noChangeShapeType="1"/>
              </p:cNvCxnSpPr>
              <p:nvPr/>
            </p:nvCxnSpPr>
            <p:spPr bwMode="auto">
              <a:xfrm>
                <a:off x="4846" y="4071"/>
                <a:ext cx="176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456775" name="AutoShape 29"/>
              <p:cNvCxnSpPr>
                <a:cxnSpLocks noChangeShapeType="1"/>
              </p:cNvCxnSpPr>
              <p:nvPr/>
            </p:nvCxnSpPr>
            <p:spPr bwMode="auto">
              <a:xfrm>
                <a:off x="4846" y="4496"/>
                <a:ext cx="176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</p:grpSp>
        <p:sp>
          <p:nvSpPr>
            <p:cNvPr id="456752" name="Text Box 30"/>
            <p:cNvSpPr txBox="1">
              <a:spLocks noChangeArrowheads="1"/>
            </p:cNvSpPr>
            <p:nvPr/>
          </p:nvSpPr>
          <p:spPr bwMode="auto">
            <a:xfrm>
              <a:off x="1918" y="4841"/>
              <a:ext cx="776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400">
                  <a:latin typeface="Calibri" pitchFamily="34" charset="0"/>
                </a:rPr>
                <a:t>štart</a:t>
              </a:r>
              <a:endParaRPr lang="cs-CZ" sz="1400"/>
            </a:p>
          </p:txBody>
        </p:sp>
        <p:sp>
          <p:nvSpPr>
            <p:cNvPr id="456753" name="Text Box 31"/>
            <p:cNvSpPr txBox="1">
              <a:spLocks noChangeArrowheads="1"/>
            </p:cNvSpPr>
            <p:nvPr/>
          </p:nvSpPr>
          <p:spPr bwMode="auto">
            <a:xfrm>
              <a:off x="2983" y="4284"/>
              <a:ext cx="776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400">
                  <a:latin typeface="Calibri" pitchFamily="34" charset="0"/>
                </a:rPr>
                <a:t>S1</a:t>
              </a:r>
              <a:endParaRPr lang="cs-CZ" sz="1400"/>
            </a:p>
          </p:txBody>
        </p:sp>
        <p:sp>
          <p:nvSpPr>
            <p:cNvPr id="456754" name="Text Box 32"/>
            <p:cNvSpPr txBox="1">
              <a:spLocks noChangeArrowheads="1"/>
            </p:cNvSpPr>
            <p:nvPr/>
          </p:nvSpPr>
          <p:spPr bwMode="auto">
            <a:xfrm>
              <a:off x="3005" y="5688"/>
              <a:ext cx="613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400">
                  <a:latin typeface="Calibri" pitchFamily="34" charset="0"/>
                </a:rPr>
                <a:t>S2</a:t>
              </a:r>
              <a:endParaRPr lang="cs-CZ" sz="1400"/>
            </a:p>
          </p:txBody>
        </p:sp>
        <p:sp>
          <p:nvSpPr>
            <p:cNvPr id="456755" name="Text Box 33"/>
            <p:cNvSpPr txBox="1">
              <a:spLocks noChangeArrowheads="1"/>
            </p:cNvSpPr>
            <p:nvPr/>
          </p:nvSpPr>
          <p:spPr bwMode="auto">
            <a:xfrm>
              <a:off x="3769" y="5469"/>
              <a:ext cx="613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400">
                  <a:latin typeface="Calibri" pitchFamily="34" charset="0"/>
                </a:rPr>
                <a:t>F1</a:t>
              </a:r>
              <a:endParaRPr lang="cs-CZ" sz="1400"/>
            </a:p>
          </p:txBody>
        </p:sp>
        <p:sp>
          <p:nvSpPr>
            <p:cNvPr id="456756" name="Text Box 34"/>
            <p:cNvSpPr txBox="1">
              <a:spLocks noChangeArrowheads="1"/>
            </p:cNvSpPr>
            <p:nvPr/>
          </p:nvSpPr>
          <p:spPr bwMode="auto">
            <a:xfrm>
              <a:off x="3769" y="6180"/>
              <a:ext cx="613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400">
                  <a:latin typeface="Calibri" pitchFamily="34" charset="0"/>
                </a:rPr>
                <a:t>F2</a:t>
              </a:r>
              <a:endParaRPr lang="cs-CZ" sz="1400"/>
            </a:p>
          </p:txBody>
        </p:sp>
        <p:sp>
          <p:nvSpPr>
            <p:cNvPr id="456757" name="Text Box 35"/>
            <p:cNvSpPr txBox="1">
              <a:spLocks noChangeArrowheads="1"/>
            </p:cNvSpPr>
            <p:nvPr/>
          </p:nvSpPr>
          <p:spPr bwMode="auto">
            <a:xfrm>
              <a:off x="3756" y="3969"/>
              <a:ext cx="613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400">
                  <a:latin typeface="Calibri" pitchFamily="34" charset="0"/>
                </a:rPr>
                <a:t>F1</a:t>
              </a:r>
              <a:endParaRPr lang="cs-CZ" sz="1400"/>
            </a:p>
          </p:txBody>
        </p:sp>
        <p:sp>
          <p:nvSpPr>
            <p:cNvPr id="456758" name="Text Box 36"/>
            <p:cNvSpPr txBox="1">
              <a:spLocks noChangeArrowheads="1"/>
            </p:cNvSpPr>
            <p:nvPr/>
          </p:nvSpPr>
          <p:spPr bwMode="auto">
            <a:xfrm>
              <a:off x="3769" y="4701"/>
              <a:ext cx="613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400">
                  <a:latin typeface="Calibri" pitchFamily="34" charset="0"/>
                </a:rPr>
                <a:t>F2</a:t>
              </a:r>
              <a:endParaRPr lang="cs-CZ" sz="1400"/>
            </a:p>
          </p:txBody>
        </p:sp>
        <p:sp>
          <p:nvSpPr>
            <p:cNvPr id="456759" name="Text Box 37"/>
            <p:cNvSpPr txBox="1">
              <a:spLocks noChangeArrowheads="1"/>
            </p:cNvSpPr>
            <p:nvPr/>
          </p:nvSpPr>
          <p:spPr bwMode="auto">
            <a:xfrm>
              <a:off x="4909" y="3749"/>
              <a:ext cx="613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400">
                  <a:latin typeface="Calibri" pitchFamily="34" charset="0"/>
                </a:rPr>
                <a:t>P1</a:t>
              </a:r>
              <a:endParaRPr lang="cs-CZ" sz="1400"/>
            </a:p>
          </p:txBody>
        </p:sp>
        <p:sp>
          <p:nvSpPr>
            <p:cNvPr id="456760" name="Text Box 38"/>
            <p:cNvSpPr txBox="1">
              <a:spLocks noChangeArrowheads="1"/>
            </p:cNvSpPr>
            <p:nvPr/>
          </p:nvSpPr>
          <p:spPr bwMode="auto">
            <a:xfrm>
              <a:off x="4909" y="4175"/>
              <a:ext cx="613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400">
                  <a:latin typeface="Calibri" pitchFamily="34" charset="0"/>
                </a:rPr>
                <a:t>P2</a:t>
              </a:r>
              <a:endParaRPr lang="cs-CZ" sz="1400"/>
            </a:p>
          </p:txBody>
        </p:sp>
        <p:sp>
          <p:nvSpPr>
            <p:cNvPr id="456761" name="Text Box 39"/>
            <p:cNvSpPr txBox="1">
              <a:spLocks noChangeArrowheads="1"/>
            </p:cNvSpPr>
            <p:nvPr/>
          </p:nvSpPr>
          <p:spPr bwMode="auto">
            <a:xfrm>
              <a:off x="4909" y="4562"/>
              <a:ext cx="613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400">
                  <a:latin typeface="Calibri" pitchFamily="34" charset="0"/>
                </a:rPr>
                <a:t>P1</a:t>
              </a:r>
              <a:endParaRPr lang="cs-CZ" sz="1400"/>
            </a:p>
          </p:txBody>
        </p:sp>
        <p:sp>
          <p:nvSpPr>
            <p:cNvPr id="456762" name="Text Box 40"/>
            <p:cNvSpPr txBox="1">
              <a:spLocks noChangeArrowheads="1"/>
            </p:cNvSpPr>
            <p:nvPr/>
          </p:nvSpPr>
          <p:spPr bwMode="auto">
            <a:xfrm>
              <a:off x="4909" y="5275"/>
              <a:ext cx="613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400">
                  <a:latin typeface="Calibri" pitchFamily="34" charset="0"/>
                </a:rPr>
                <a:t>P1</a:t>
              </a:r>
              <a:endParaRPr lang="cs-CZ" sz="1400"/>
            </a:p>
          </p:txBody>
        </p:sp>
        <p:sp>
          <p:nvSpPr>
            <p:cNvPr id="456763" name="Text Box 41"/>
            <p:cNvSpPr txBox="1">
              <a:spLocks noChangeArrowheads="1"/>
            </p:cNvSpPr>
            <p:nvPr/>
          </p:nvSpPr>
          <p:spPr bwMode="auto">
            <a:xfrm>
              <a:off x="4888" y="6008"/>
              <a:ext cx="613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400">
                  <a:latin typeface="Calibri" pitchFamily="34" charset="0"/>
                </a:rPr>
                <a:t>P1</a:t>
              </a:r>
              <a:endParaRPr lang="cs-CZ" sz="1400"/>
            </a:p>
          </p:txBody>
        </p:sp>
        <p:sp>
          <p:nvSpPr>
            <p:cNvPr id="456764" name="Text Box 42"/>
            <p:cNvSpPr txBox="1">
              <a:spLocks noChangeArrowheads="1"/>
            </p:cNvSpPr>
            <p:nvPr/>
          </p:nvSpPr>
          <p:spPr bwMode="auto">
            <a:xfrm>
              <a:off x="4901" y="4984"/>
              <a:ext cx="613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400">
                  <a:latin typeface="Calibri" pitchFamily="34" charset="0"/>
                </a:rPr>
                <a:t>P2</a:t>
              </a:r>
              <a:endParaRPr lang="cs-CZ" sz="1400"/>
            </a:p>
          </p:txBody>
        </p:sp>
        <p:sp>
          <p:nvSpPr>
            <p:cNvPr id="456765" name="Text Box 43"/>
            <p:cNvSpPr txBox="1">
              <a:spLocks noChangeArrowheads="1"/>
            </p:cNvSpPr>
            <p:nvPr/>
          </p:nvSpPr>
          <p:spPr bwMode="auto">
            <a:xfrm>
              <a:off x="4888" y="5662"/>
              <a:ext cx="613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400">
                  <a:latin typeface="Calibri" pitchFamily="34" charset="0"/>
                </a:rPr>
                <a:t>P2</a:t>
              </a:r>
              <a:endParaRPr lang="cs-CZ" sz="1400"/>
            </a:p>
          </p:txBody>
        </p:sp>
        <p:sp>
          <p:nvSpPr>
            <p:cNvPr id="456766" name="Text Box 44"/>
            <p:cNvSpPr txBox="1">
              <a:spLocks noChangeArrowheads="1"/>
            </p:cNvSpPr>
            <p:nvPr/>
          </p:nvSpPr>
          <p:spPr bwMode="auto">
            <a:xfrm>
              <a:off x="4896" y="6421"/>
              <a:ext cx="613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400">
                  <a:latin typeface="Calibri" pitchFamily="34" charset="0"/>
                </a:rPr>
                <a:t>P2</a:t>
              </a:r>
              <a:endParaRPr lang="cs-CZ" sz="1400"/>
            </a:p>
          </p:txBody>
        </p:sp>
        <p:sp>
          <p:nvSpPr>
            <p:cNvPr id="456767" name="Text Box 45"/>
            <p:cNvSpPr txBox="1">
              <a:spLocks noChangeArrowheads="1"/>
            </p:cNvSpPr>
            <p:nvPr/>
          </p:nvSpPr>
          <p:spPr bwMode="auto">
            <a:xfrm>
              <a:off x="6611" y="3749"/>
              <a:ext cx="489" cy="330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sz="1400" b="1">
                  <a:latin typeface="Calibri" pitchFamily="34" charset="0"/>
                </a:rPr>
                <a:t>a</a:t>
              </a:r>
            </a:p>
            <a:p>
              <a:pPr algn="ctr"/>
              <a:endParaRPr lang="cs-CZ" sz="1400" b="1">
                <a:latin typeface="Calibri" pitchFamily="34" charset="0"/>
              </a:endParaRPr>
            </a:p>
            <a:p>
              <a:pPr algn="ctr"/>
              <a:endParaRPr lang="cs-CZ" sz="1400" b="1">
                <a:latin typeface="Calibri" pitchFamily="34" charset="0"/>
              </a:endParaRPr>
            </a:p>
            <a:p>
              <a:pPr algn="ctr"/>
              <a:r>
                <a:rPr lang="cs-CZ" sz="1400" b="1">
                  <a:latin typeface="Calibri" pitchFamily="34" charset="0"/>
                </a:rPr>
                <a:t>b</a:t>
              </a:r>
            </a:p>
            <a:p>
              <a:pPr algn="ctr"/>
              <a:endParaRPr lang="cs-CZ" sz="1400" b="1">
                <a:latin typeface="Calibri" pitchFamily="34" charset="0"/>
              </a:endParaRPr>
            </a:p>
            <a:p>
              <a:pPr algn="ctr"/>
              <a:endParaRPr lang="cs-CZ" sz="1400" b="1">
                <a:latin typeface="Calibri" pitchFamily="34" charset="0"/>
              </a:endParaRPr>
            </a:p>
            <a:p>
              <a:pPr algn="ctr"/>
              <a:r>
                <a:rPr lang="cs-CZ" sz="1400" b="1">
                  <a:latin typeface="Calibri" pitchFamily="34" charset="0"/>
                </a:rPr>
                <a:t>c</a:t>
              </a:r>
            </a:p>
            <a:p>
              <a:pPr algn="ctr"/>
              <a:endParaRPr lang="cs-CZ" sz="1400" b="1">
                <a:latin typeface="Calibri" pitchFamily="34" charset="0"/>
              </a:endParaRPr>
            </a:p>
            <a:p>
              <a:pPr algn="ctr"/>
              <a:endParaRPr lang="cs-CZ" sz="1400" b="1">
                <a:latin typeface="Calibri" pitchFamily="34" charset="0"/>
              </a:endParaRPr>
            </a:p>
            <a:p>
              <a:pPr algn="ctr"/>
              <a:r>
                <a:rPr lang="cs-CZ" sz="1400" b="1">
                  <a:latin typeface="Calibri" pitchFamily="34" charset="0"/>
                </a:rPr>
                <a:t>d</a:t>
              </a:r>
            </a:p>
            <a:p>
              <a:pPr algn="ctr"/>
              <a:endParaRPr lang="cs-CZ" sz="1400" b="1">
                <a:latin typeface="Calibri" pitchFamily="34" charset="0"/>
              </a:endParaRPr>
            </a:p>
            <a:p>
              <a:pPr algn="ctr"/>
              <a:endParaRPr lang="cs-CZ" sz="1400" b="1">
                <a:latin typeface="Calibri" pitchFamily="34" charset="0"/>
              </a:endParaRPr>
            </a:p>
            <a:p>
              <a:pPr algn="ctr"/>
              <a:r>
                <a:rPr lang="cs-CZ" sz="1400" b="1">
                  <a:latin typeface="Calibri" pitchFamily="34" charset="0"/>
                </a:rPr>
                <a:t>e</a:t>
              </a:r>
            </a:p>
            <a:p>
              <a:endParaRPr lang="cs-CZ" sz="1400">
                <a:latin typeface="Times New Roman" pitchFamily="18" charset="0"/>
              </a:endParaRPr>
            </a:p>
            <a:p>
              <a:endParaRPr lang="cs-CZ" sz="1400"/>
            </a:p>
          </p:txBody>
        </p:sp>
        <p:sp>
          <p:nvSpPr>
            <p:cNvPr id="127022" name="Text Box 46"/>
            <p:cNvSpPr txBox="1">
              <a:spLocks noChangeArrowheads="1"/>
            </p:cNvSpPr>
            <p:nvPr/>
          </p:nvSpPr>
          <p:spPr bwMode="auto">
            <a:xfrm>
              <a:off x="2617" y="3426"/>
              <a:ext cx="1113" cy="401"/>
            </a:xfrm>
            <a:prstGeom prst="rect">
              <a:avLst/>
            </a:prstGeom>
            <a:gradFill rotWithShape="0">
              <a:gsLst>
                <a:gs pos="0">
                  <a:srgbClr val="D99594"/>
                </a:gs>
                <a:gs pos="50000">
                  <a:srgbClr val="F2DBDB"/>
                </a:gs>
                <a:gs pos="100000">
                  <a:srgbClr val="D99594"/>
                </a:gs>
              </a:gsLst>
              <a:lin ang="18900000" scaled="1"/>
            </a:gradFill>
            <a:ln w="12700">
              <a:solidFill>
                <a:srgbClr val="D99594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cs-CZ" sz="1400" b="1">
                  <a:latin typeface="Calibri" pitchFamily="34" charset="0"/>
                </a:rPr>
                <a:t>Závažnosť</a:t>
              </a:r>
              <a:endParaRPr lang="cs-CZ" sz="1400"/>
            </a:p>
          </p:txBody>
        </p:sp>
        <p:sp>
          <p:nvSpPr>
            <p:cNvPr id="127023" name="Text Box 47"/>
            <p:cNvSpPr txBox="1">
              <a:spLocks noChangeArrowheads="1"/>
            </p:cNvSpPr>
            <p:nvPr/>
          </p:nvSpPr>
          <p:spPr bwMode="auto">
            <a:xfrm>
              <a:off x="3768" y="3426"/>
              <a:ext cx="1291" cy="401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BD4B4"/>
                </a:gs>
              </a:gsLst>
              <a:lin ang="5400000" scaled="1"/>
            </a:gradFill>
            <a:ln w="12700">
              <a:solidFill>
                <a:srgbClr val="FABF8F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974706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spcAft>
                  <a:spcPts val="0"/>
                </a:spcAft>
                <a:defRPr/>
              </a:pPr>
              <a:r>
                <a:rPr lang="cs-CZ" sz="1400" b="1">
                  <a:latin typeface="Calibri" pitchFamily="34" charset="0"/>
                  <a:cs typeface="+mn-cs"/>
                </a:rPr>
                <a:t>Vystavenie</a:t>
              </a:r>
              <a:endParaRPr lang="cs-CZ" sz="1400">
                <a:latin typeface="Arial" pitchFamily="34" charset="0"/>
                <a:cs typeface="+mn-cs"/>
              </a:endParaRPr>
            </a:p>
          </p:txBody>
        </p:sp>
        <p:sp>
          <p:nvSpPr>
            <p:cNvPr id="127024" name="Text Box 48"/>
            <p:cNvSpPr txBox="1">
              <a:spLocks noChangeArrowheads="1"/>
            </p:cNvSpPr>
            <p:nvPr/>
          </p:nvSpPr>
          <p:spPr bwMode="auto">
            <a:xfrm>
              <a:off x="5060" y="3426"/>
              <a:ext cx="1290" cy="401"/>
            </a:xfrm>
            <a:prstGeom prst="rect">
              <a:avLst/>
            </a:prstGeom>
            <a:gradFill rotWithShape="0">
              <a:gsLst>
                <a:gs pos="0">
                  <a:srgbClr val="C2D69B"/>
                </a:gs>
                <a:gs pos="50000">
                  <a:srgbClr val="EAF1DD"/>
                </a:gs>
                <a:gs pos="100000">
                  <a:srgbClr val="C2D69B"/>
                </a:gs>
              </a:gsLst>
              <a:lin ang="18900000" scaled="1"/>
            </a:gradFill>
            <a:ln w="12700">
              <a:solidFill>
                <a:srgbClr val="C2D69B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spcAft>
                  <a:spcPts val="0"/>
                </a:spcAft>
                <a:defRPr/>
              </a:pPr>
              <a:r>
                <a:rPr lang="cs-CZ" sz="1400" b="1">
                  <a:latin typeface="Calibri" pitchFamily="34" charset="0"/>
                  <a:cs typeface="+mn-cs"/>
                </a:rPr>
                <a:t>Zabránenie</a:t>
              </a:r>
              <a:endParaRPr lang="cs-CZ" sz="1400">
                <a:latin typeface="Arial" pitchFamily="34" charset="0"/>
                <a:cs typeface="+mn-cs"/>
              </a:endParaRPr>
            </a:p>
          </p:txBody>
        </p:sp>
        <p:sp>
          <p:nvSpPr>
            <p:cNvPr id="127025" name="AutoShape 49"/>
            <p:cNvSpPr>
              <a:spLocks noChangeArrowheads="1"/>
            </p:cNvSpPr>
            <p:nvPr/>
          </p:nvSpPr>
          <p:spPr bwMode="auto">
            <a:xfrm>
              <a:off x="7302" y="3827"/>
              <a:ext cx="425" cy="3193"/>
            </a:xfrm>
            <a:prstGeom prst="triangle">
              <a:avLst>
                <a:gd name="adj" fmla="val 50116"/>
              </a:avLst>
            </a:prstGeom>
            <a:gradFill rotWithShape="0">
              <a:gsLst>
                <a:gs pos="0">
                  <a:srgbClr val="D99594"/>
                </a:gs>
                <a:gs pos="50000">
                  <a:srgbClr val="C0504D"/>
                </a:gs>
                <a:gs pos="100000">
                  <a:srgbClr val="D99594"/>
                </a:gs>
              </a:gsLst>
              <a:lin ang="5400000" scaled="1"/>
            </a:gradFill>
            <a:ln w="12700">
              <a:solidFill>
                <a:srgbClr val="C0504D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/>
              </a:outerShdw>
            </a:effectLst>
          </p:spPr>
          <p:txBody>
            <a:bodyPr/>
            <a:lstStyle/>
            <a:p>
              <a:pPr>
                <a:spcAft>
                  <a:spcPts val="0"/>
                </a:spcAft>
                <a:defRPr/>
              </a:pPr>
              <a:endParaRPr lang="cs-CZ" sz="1400">
                <a:latin typeface="Arial" pitchFamily="34" charset="0"/>
                <a:cs typeface="+mn-cs"/>
              </a:endParaRPr>
            </a:p>
          </p:txBody>
        </p:sp>
        <p:sp>
          <p:nvSpPr>
            <p:cNvPr id="127026" name="Text Box 50"/>
            <p:cNvSpPr txBox="1">
              <a:spLocks noChangeArrowheads="1"/>
            </p:cNvSpPr>
            <p:nvPr/>
          </p:nvSpPr>
          <p:spPr bwMode="auto">
            <a:xfrm>
              <a:off x="6393" y="3438"/>
              <a:ext cx="1334" cy="375"/>
            </a:xfrm>
            <a:prstGeom prst="rect">
              <a:avLst/>
            </a:prstGeom>
            <a:gradFill rotWithShape="0">
              <a:gsLst>
                <a:gs pos="0">
                  <a:srgbClr val="95B3D7"/>
                </a:gs>
                <a:gs pos="50000">
                  <a:srgbClr val="4F81BD"/>
                </a:gs>
                <a:gs pos="100000">
                  <a:srgbClr val="95B3D7"/>
                </a:gs>
              </a:gsLst>
              <a:lin ang="5400000" scaled="1"/>
            </a:gradFill>
            <a:ln w="12700">
              <a:solidFill>
                <a:srgbClr val="4F81BD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/>
              </a:outerShdw>
            </a:effectLst>
          </p:spPr>
          <p:txBody>
            <a:bodyPr/>
            <a:lstStyle/>
            <a:p>
              <a:pPr algn="ctr">
                <a:spcAft>
                  <a:spcPts val="0"/>
                </a:spcAft>
                <a:defRPr/>
              </a:pPr>
              <a:r>
                <a:rPr lang="cs-CZ" sz="1400" b="1" dirty="0">
                  <a:latin typeface="Calibri" pitchFamily="34" charset="0"/>
                  <a:cs typeface="+mn-cs"/>
                </a:rPr>
                <a:t>Index</a:t>
              </a:r>
              <a:r>
                <a:rPr lang="cs-CZ" sz="1400" dirty="0">
                  <a:latin typeface="Calibri" pitchFamily="34" charset="0"/>
                  <a:cs typeface="+mn-cs"/>
                </a:rPr>
                <a:t> rizika</a:t>
              </a:r>
              <a:endParaRPr lang="cs-CZ" sz="1400" dirty="0">
                <a:latin typeface="Arial" pitchFamily="34" charset="0"/>
                <a:cs typeface="+mn-cs"/>
              </a:endParaRPr>
            </a:p>
          </p:txBody>
        </p:sp>
      </p:grpSp>
      <p:sp>
        <p:nvSpPr>
          <p:cNvPr id="53" name="Šípka doľava 52"/>
          <p:cNvSpPr/>
          <p:nvPr/>
        </p:nvSpPr>
        <p:spPr>
          <a:xfrm>
            <a:off x="6543675" y="2114550"/>
            <a:ext cx="1789113" cy="7302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k-SK" sz="1100">
                <a:solidFill>
                  <a:srgbClr val="FFFFFF"/>
                </a:solidFill>
                <a:latin typeface="Arial" charset="0"/>
                <a:cs typeface="Arial" charset="0"/>
              </a:rPr>
              <a:t>Požadovaná úroveň </a:t>
            </a:r>
            <a:r>
              <a:rPr lang="sk-SK" sz="1100" b="1">
                <a:solidFill>
                  <a:srgbClr val="FFFFFF"/>
                </a:solidFill>
                <a:latin typeface="Arial" charset="0"/>
                <a:cs typeface="Arial" charset="0"/>
              </a:rPr>
              <a:t>R</a:t>
            </a:r>
            <a:endParaRPr lang="cs-CZ" sz="11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54" name="Tabuľka 53"/>
          <p:cNvGraphicFramePr>
            <a:graphicFrameLocks noGrp="1"/>
          </p:cNvGraphicFramePr>
          <p:nvPr/>
        </p:nvGraphicFramePr>
        <p:xfrm>
          <a:off x="300038" y="4292600"/>
          <a:ext cx="8689975" cy="2468880"/>
        </p:xfrm>
        <a:graphic>
          <a:graphicData uri="http://schemas.openxmlformats.org/drawingml/2006/table">
            <a:tbl>
              <a:tblPr/>
              <a:tblGrid>
                <a:gridCol w="401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8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68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S  </a:t>
                      </a:r>
                      <a:endParaRPr kumimoji="0" lang="cs-CZ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Závažnosť poranenia /škody</a:t>
                      </a:r>
                      <a:endParaRPr kumimoji="0" lang="cs-CZ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8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S1 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malá (ľahké zranenie, reverzibilné), napr.poškriabanie, rezná rana, podliatina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8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S2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vážne zranenie (obyčajne nezvratné, vrátane úmrtia), zlomenina, odtrhnutie alebo rozmliaždenie končatiny,...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8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F</a:t>
                      </a:r>
                      <a:endParaRPr kumimoji="0" lang="cs-CZ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Frekvencia a/alebo trvanie vystaveniu</a:t>
                      </a:r>
                      <a:endParaRPr kumimoji="0" lang="cs-CZ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8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F1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dvakrát alebo menej za pracovnú zmenu (zriedkavo) alebo kratšie ako 15 minútové vystavenie (krátka doba expozície)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8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F2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viac ako 2 x za pracovnú zmenu, alebo dlhšie ako 15 minút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8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P</a:t>
                      </a:r>
                      <a:endParaRPr kumimoji="0" lang="cs-CZ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Možnosť zabránenia alebo obmedzenia škode</a:t>
                      </a:r>
                      <a:endParaRPr kumimoji="0" lang="cs-CZ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68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P1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možné za určitých podmienok (napr. ak sa časti pohybujú menšou rýchlosťou ako 0,25 m/s, pracovníci sú oboznámení,...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8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P2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nemožné.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29" name="Zástupný symbol pro obsah 2"/>
          <p:cNvSpPr>
            <a:spLocks noGrp="1"/>
          </p:cNvSpPr>
          <p:nvPr>
            <p:ph idx="4294967295"/>
          </p:nvPr>
        </p:nvSpPr>
        <p:spPr>
          <a:xfrm>
            <a:off x="428625" y="857250"/>
            <a:ext cx="8186738" cy="4740275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 typeface="Arial" charset="0"/>
              <a:buNone/>
            </a:pPr>
            <a:r>
              <a:rPr lang="sk-SK" sz="2700"/>
              <a:t>          </a:t>
            </a:r>
            <a:r>
              <a:rPr lang="sk-SK" sz="2700" b="1"/>
              <a:t>Pri voľbe metódy analýzy rizika (ohrozenia) je možné použiť niekoľko postupov. Druh postupu a výber metódy pre posúdenie rizika závisí od cieľa, ktorý sa má dosiahnuť. </a:t>
            </a:r>
          </a:p>
          <a:p>
            <a:pPr algn="just" eaLnBrk="1" hangingPunct="1">
              <a:lnSpc>
                <a:spcPct val="80000"/>
              </a:lnSpc>
              <a:buFont typeface="Arial" charset="0"/>
              <a:buNone/>
            </a:pPr>
            <a:endParaRPr lang="sk-SK" sz="2700" b="1"/>
          </a:p>
          <a:p>
            <a:pPr algn="just" eaLnBrk="1" hangingPunct="1">
              <a:lnSpc>
                <a:spcPct val="80000"/>
              </a:lnSpc>
              <a:buFont typeface="Arial" charset="0"/>
              <a:buNone/>
            </a:pPr>
            <a:r>
              <a:rPr lang="sk-SK" sz="2700" b="1"/>
              <a:t>          Každý z uvedených postupov môže viesť k efektívnemu výsledku v prípade, že bol vykonaný skupinou odborníkov zloženou zo špecialistov z oblasti bezpečnosti a ochrany zdravia pri práci, odborníkmi z analyzovanej prevádzky a zástupcov zamestnancov.</a:t>
            </a:r>
          </a:p>
          <a:p>
            <a:pPr algn="just" eaLnBrk="1" hangingPunct="1">
              <a:lnSpc>
                <a:spcPct val="80000"/>
              </a:lnSpc>
              <a:buFont typeface="Arial" charset="0"/>
              <a:buNone/>
            </a:pPr>
            <a:endParaRPr lang="sk-SK" sz="2700" b="1"/>
          </a:p>
          <a:p>
            <a:pPr algn="just" eaLnBrk="1" hangingPunct="1">
              <a:lnSpc>
                <a:spcPct val="80000"/>
              </a:lnSpc>
              <a:buFont typeface="Arial" charset="0"/>
              <a:buNone/>
            </a:pPr>
            <a:r>
              <a:rPr lang="sk-SK" sz="2700" b="1"/>
              <a:t>         Dôležité je si však uvedomiť, že výsledky analýzy musia vytvoriť podmienky pre minimalizáciu rizík.</a:t>
            </a:r>
          </a:p>
          <a:p>
            <a:pPr algn="just" eaLnBrk="1" hangingPunct="1">
              <a:lnSpc>
                <a:spcPct val="80000"/>
              </a:lnSpc>
              <a:buFont typeface="Arial" charset="0"/>
              <a:buNone/>
            </a:pPr>
            <a:endParaRPr lang="sk-SK" sz="2700" b="1"/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94B93DD-127E-4116-BFFD-F49390B8EEB5}" type="slidenum">
              <a:rPr lang="sk-SK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85</a:t>
            </a:fld>
            <a:endParaRPr lang="sk-SK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3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sk-SK" sz="2700"/>
              <a:t>        </a:t>
            </a:r>
            <a:r>
              <a:rPr lang="sk-SK" sz="2700" b="1"/>
              <a:t>V prípade aplikácie analýzy rizika v etape konštruovania stroja musia jej výsledky umožniť konštruktérovi vykonať opatrenia minimalizácie rizika ešte v etape projektu. </a:t>
            </a:r>
          </a:p>
          <a:p>
            <a:pPr algn="just" eaLnBrk="1" hangingPunct="1">
              <a:buFont typeface="Arial" charset="0"/>
              <a:buNone/>
            </a:pPr>
            <a:endParaRPr lang="sk-SK" sz="2700" b="1"/>
          </a:p>
          <a:p>
            <a:pPr algn="just" eaLnBrk="1" hangingPunct="1">
              <a:buFont typeface="Arial" charset="0"/>
              <a:buNone/>
            </a:pPr>
            <a:r>
              <a:rPr lang="sk-SK" sz="2700" b="1"/>
              <a:t>        V prípade, že to nie je možné, príp. už ekonomicky nevýhodné uvedie zostatkové riziká v technických podmienkach v návode na obsluhu a súčasne navrhne opatrenia, ktoré je potrebné aplikovať pri uvedení stroja do prevádzky.</a:t>
            </a:r>
          </a:p>
          <a:p>
            <a:pPr algn="just" eaLnBrk="1" hangingPunct="1">
              <a:buFont typeface="Arial" charset="0"/>
              <a:buNone/>
            </a:pPr>
            <a:endParaRPr lang="sk-SK" sz="2700" b="1"/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734B679-6650-49CF-95A5-410F0F360D78}" type="slidenum">
              <a:rPr lang="sk-SK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86</a:t>
            </a:fld>
            <a:endParaRPr lang="sk-SK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Nadpis 1"/>
          <p:cNvSpPr>
            <a:spLocks noGrp="1"/>
          </p:cNvSpPr>
          <p:nvPr>
            <p:ph type="title" idx="4294967295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sk-SK" b="1" dirty="0"/>
              <a:t>Analýza rizík pre pracovné miesto</a:t>
            </a:r>
            <a:endParaRPr lang="sk-SK" dirty="0"/>
          </a:p>
        </p:txBody>
      </p:sp>
      <p:sp>
        <p:nvSpPr>
          <p:cNvPr id="459778" name="Zástupný symbol pro obsah 2"/>
          <p:cNvSpPr>
            <a:spLocks noGrp="1"/>
          </p:cNvSpPr>
          <p:nvPr>
            <p:ph idx="4294967295"/>
          </p:nvPr>
        </p:nvSpPr>
        <p:spPr>
          <a:xfrm>
            <a:off x="357188" y="1500188"/>
            <a:ext cx="8158162" cy="4525962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sk-SK" sz="2400"/>
              <a:t>		</a:t>
            </a:r>
            <a:r>
              <a:rPr lang="sk-SK" sz="2400" b="1"/>
              <a:t>Tento postup je vhodné aplikovať v prípade, že sa na pracovnom mieste vykonávajú rôzne činnosti pre zabezpečenie činností v rámci materiálových tokov a v rámci nich jednotlivých strojov príp. komplexných strojových zariadení. </a:t>
            </a:r>
          </a:p>
          <a:p>
            <a:pPr algn="just" eaLnBrk="1" hangingPunct="1">
              <a:buFont typeface="Arial" charset="0"/>
              <a:buNone/>
            </a:pPr>
            <a:endParaRPr lang="sk-SK" sz="2400" b="1"/>
          </a:p>
          <a:p>
            <a:pPr algn="just" eaLnBrk="1" hangingPunct="1">
              <a:buFont typeface="Arial" charset="0"/>
              <a:buNone/>
            </a:pPr>
            <a:r>
              <a:rPr lang="sk-SK" sz="2400" b="1"/>
              <a:t>             Na pracovnom mieste je predpoklad vykonávania rôznych druhov činností, napr. obsluha žeriava - ako hlavná pracovná činnosť + pracovné činnosti podmieňujúce vykonávanie hlavnej pracovnej činnosti napr. údržba žeriava.</a:t>
            </a:r>
          </a:p>
          <a:p>
            <a:pPr algn="just" eaLnBrk="1" hangingPunct="1">
              <a:buFont typeface="Arial" charset="0"/>
              <a:buNone/>
            </a:pPr>
            <a:r>
              <a:rPr lang="sk-SK" sz="2400"/>
              <a:t> </a:t>
            </a:r>
          </a:p>
          <a:p>
            <a:pPr algn="just" eaLnBrk="1" hangingPunct="1">
              <a:buFont typeface="Arial" charset="0"/>
              <a:buNone/>
            </a:pPr>
            <a:r>
              <a:rPr lang="sk-SK" sz="2400"/>
              <a:t>		</a:t>
            </a: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6B06156-3FAA-4664-BF44-CC9825A4FD0A}" type="slidenum">
              <a:rPr lang="sk-SK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87</a:t>
            </a:fld>
            <a:endParaRPr lang="sk-SK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1" name="Zástupný symbol pro obsah 2"/>
          <p:cNvSpPr>
            <a:spLocks noGrp="1"/>
          </p:cNvSpPr>
          <p:nvPr>
            <p:ph idx="4294967295"/>
          </p:nvPr>
        </p:nvSpPr>
        <p:spPr>
          <a:xfrm>
            <a:off x="571500" y="857250"/>
            <a:ext cx="8043863" cy="3097213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sk-SK"/>
              <a:t>         Na rozdiel od prvých dvoch prístupov, kde človek je aktívny prvok, v tomto prípade sa človek chápe ako súčasť systému, t.j. že charakter pracovného miesta definuje profesie potrebné na vykonávanie jednotlivých druhov činností.</a:t>
            </a:r>
          </a:p>
          <a:p>
            <a:pPr algn="just" eaLnBrk="1" hangingPunct="1"/>
            <a:endParaRPr lang="sk-SK"/>
          </a:p>
        </p:txBody>
      </p:sp>
      <p:sp>
        <p:nvSpPr>
          <p:cNvPr id="4" name="Zástupný symbol pro číslo snímku 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AC943E8-9794-477F-AC79-35BEB63F20F6}" type="slidenum">
              <a:rPr lang="sk-SK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88</a:t>
            </a:fld>
            <a:endParaRPr lang="sk-SK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3933825"/>
            <a:ext cx="3786188" cy="2825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05FCC4A-D257-471B-B1D0-56B5E7A01C30}" type="slidenum">
              <a:rPr lang="sk-SK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89</a:t>
            </a:fld>
            <a:endParaRPr lang="sk-SK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61827" name="Rectangle 7"/>
          <p:cNvSpPr>
            <a:spLocks noChangeArrowheads="1"/>
          </p:cNvSpPr>
          <p:nvPr/>
        </p:nvSpPr>
        <p:spPr bwMode="auto">
          <a:xfrm>
            <a:off x="827088" y="765175"/>
            <a:ext cx="78486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  <a:buFont typeface="Arial" charset="0"/>
              <a:buNone/>
            </a:pPr>
            <a:r>
              <a:rPr lang="sk-SK" sz="2800" b="1"/>
              <a:t>V etape projektu sa sleduje, čo je potrebné pre správnu bezporuchovú prevádzku strojov príp. zariadení všetko vykonať, ktoré profesie sa musia na týchto činnostiach podieľať a ako pôsobia stroje na okolie, v ktorom je človek jedným z prvkov systému človek - stroj - prostredie.</a:t>
            </a:r>
          </a:p>
        </p:txBody>
      </p:sp>
      <p:grpSp>
        <p:nvGrpSpPr>
          <p:cNvPr id="461828" name="Skupina 4"/>
          <p:cNvGrpSpPr>
            <a:grpSpLocks/>
          </p:cNvGrpSpPr>
          <p:nvPr/>
        </p:nvGrpSpPr>
        <p:grpSpPr bwMode="auto">
          <a:xfrm>
            <a:off x="2195513" y="4292600"/>
            <a:ext cx="5976937" cy="1512888"/>
            <a:chOff x="2687543" y="4443323"/>
            <a:chExt cx="4116705" cy="857885"/>
          </a:xfrm>
        </p:grpSpPr>
        <p:sp>
          <p:nvSpPr>
            <p:cNvPr id="6" name="Obdélník 5"/>
            <p:cNvSpPr>
              <a:spLocks noChangeArrowheads="1"/>
            </p:cNvSpPr>
            <p:nvPr/>
          </p:nvSpPr>
          <p:spPr bwMode="auto">
            <a:xfrm>
              <a:off x="5890154" y="4443323"/>
              <a:ext cx="914094" cy="34297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 upright="1"/>
            <a:lstStyle/>
            <a:p>
              <a:pPr algn="ctr">
                <a:spcAft>
                  <a:spcPts val="0"/>
                </a:spcAft>
                <a:defRPr/>
              </a:pPr>
              <a:r>
                <a:rPr lang="cs-CZ" sz="1200" b="1" dirty="0">
                  <a:ea typeface="Times New Roman"/>
                  <a:cs typeface="Times New Roman"/>
                </a:rPr>
                <a:t>PROFESIA I</a:t>
              </a:r>
              <a:endParaRPr lang="sk-SK" sz="1200" dirty="0">
                <a:latin typeface="Times New Roman"/>
                <a:ea typeface="Times New Roman"/>
              </a:endParaRPr>
            </a:p>
          </p:txBody>
        </p:sp>
        <p:cxnSp>
          <p:nvCxnSpPr>
            <p:cNvPr id="461832" name="Přímá spojnice 6"/>
            <p:cNvCxnSpPr>
              <a:cxnSpLocks noChangeShapeType="1"/>
            </p:cNvCxnSpPr>
            <p:nvPr/>
          </p:nvCxnSpPr>
          <p:spPr bwMode="auto">
            <a:xfrm>
              <a:off x="5316443" y="4615408"/>
              <a:ext cx="5715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8" name="Textové pole 43"/>
            <p:cNvSpPr txBox="1">
              <a:spLocks noChangeArrowheads="1"/>
            </p:cNvSpPr>
            <p:nvPr/>
          </p:nvSpPr>
          <p:spPr bwMode="auto">
            <a:xfrm>
              <a:off x="4406390" y="4934829"/>
              <a:ext cx="914094" cy="34297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cs-CZ" sz="1200" b="1">
                  <a:solidFill>
                    <a:srgbClr val="000000"/>
                  </a:solidFill>
                  <a:cs typeface="Times New Roman" pitchFamily="18" charset="0"/>
                </a:rPr>
                <a:t>ČINNOSŤ II</a:t>
              </a:r>
              <a:endParaRPr lang="sk-SK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ové pole 33"/>
            <p:cNvSpPr txBox="1">
              <a:spLocks noChangeArrowheads="1"/>
            </p:cNvSpPr>
            <p:nvPr/>
          </p:nvSpPr>
          <p:spPr bwMode="auto">
            <a:xfrm>
              <a:off x="5890154" y="4943831"/>
              <a:ext cx="914094" cy="35737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 upright="1"/>
            <a:lstStyle/>
            <a:p>
              <a:pPr algn="ctr">
                <a:spcAft>
                  <a:spcPts val="0"/>
                </a:spcAft>
                <a:defRPr/>
              </a:pPr>
              <a:r>
                <a:rPr lang="cs-CZ" sz="1200" b="1" dirty="0">
                  <a:ea typeface="Times New Roman"/>
                  <a:cs typeface="Times New Roman"/>
                </a:rPr>
                <a:t>PROFESIA II</a:t>
              </a:r>
              <a:endParaRPr lang="sk-SK" sz="1200" dirty="0">
                <a:latin typeface="Times New Roman"/>
                <a:ea typeface="Times New Roman"/>
              </a:endParaRPr>
            </a:p>
          </p:txBody>
        </p:sp>
        <p:cxnSp>
          <p:nvCxnSpPr>
            <p:cNvPr id="461835" name="Přímá spojnice 9"/>
            <p:cNvCxnSpPr>
              <a:cxnSpLocks noChangeShapeType="1"/>
            </p:cNvCxnSpPr>
            <p:nvPr/>
          </p:nvCxnSpPr>
          <p:spPr bwMode="auto">
            <a:xfrm>
              <a:off x="5316443" y="5110073"/>
              <a:ext cx="5715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461836" name="Přímá spojnice se šipkou 10"/>
            <p:cNvCxnSpPr>
              <a:cxnSpLocks noChangeShapeType="1"/>
            </p:cNvCxnSpPr>
            <p:nvPr/>
          </p:nvCxnSpPr>
          <p:spPr bwMode="auto">
            <a:xfrm>
              <a:off x="3601943" y="4847818"/>
              <a:ext cx="800100" cy="26289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12" name="Textové pole 34"/>
            <p:cNvSpPr txBox="1">
              <a:spLocks noChangeArrowheads="1"/>
            </p:cNvSpPr>
            <p:nvPr/>
          </p:nvSpPr>
          <p:spPr bwMode="auto">
            <a:xfrm>
              <a:off x="2687543" y="4700778"/>
              <a:ext cx="905347" cy="32317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 upright="1"/>
            <a:lstStyle/>
            <a:p>
              <a:pPr algn="ctr">
                <a:spcAft>
                  <a:spcPts val="0"/>
                </a:spcAft>
                <a:defRPr/>
              </a:pPr>
              <a:r>
                <a:rPr lang="cs-CZ" sz="1200" b="1" dirty="0">
                  <a:ea typeface="Times New Roman"/>
                  <a:cs typeface="Times New Roman"/>
                </a:rPr>
                <a:t>ZARIADENIE </a:t>
              </a:r>
              <a:endParaRPr lang="sk-SK" sz="1200" dirty="0">
                <a:latin typeface="Times New Roman"/>
                <a:ea typeface="Times New Roman"/>
              </a:endParaRPr>
            </a:p>
          </p:txBody>
        </p:sp>
        <p:cxnSp>
          <p:nvCxnSpPr>
            <p:cNvPr id="461838" name="Přímá spojnice 12"/>
            <p:cNvCxnSpPr>
              <a:cxnSpLocks noChangeShapeType="1"/>
            </p:cNvCxnSpPr>
            <p:nvPr/>
          </p:nvCxnSpPr>
          <p:spPr bwMode="auto">
            <a:xfrm flipV="1">
              <a:off x="3592418" y="4616043"/>
              <a:ext cx="809625" cy="2317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14" name="Textové pole 36"/>
            <p:cNvSpPr txBox="1">
              <a:spLocks noChangeArrowheads="1"/>
            </p:cNvSpPr>
            <p:nvPr/>
          </p:nvSpPr>
          <p:spPr bwMode="auto">
            <a:xfrm>
              <a:off x="4406390" y="4443323"/>
              <a:ext cx="904253" cy="32407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cs-CZ" sz="1200" b="1">
                  <a:solidFill>
                    <a:srgbClr val="000000"/>
                  </a:solidFill>
                  <a:cs typeface="Times New Roman" pitchFamily="18" charset="0"/>
                </a:rPr>
                <a:t>ČINNOSŤ I</a:t>
              </a:r>
              <a:endParaRPr lang="sk-SK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6182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61830" name="Rectangle 16"/>
          <p:cNvSpPr>
            <a:spLocks noChangeArrowheads="1"/>
          </p:cNvSpPr>
          <p:nvPr/>
        </p:nvSpPr>
        <p:spPr bwMode="auto">
          <a:xfrm>
            <a:off x="0" y="533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Obrázek 1"/>
          <p:cNvPicPr>
            <a:picLocks noChangeAspect="1"/>
          </p:cNvPicPr>
          <p:nvPr/>
        </p:nvPicPr>
        <p:blipFill>
          <a:blip r:embed="rId2" cstate="print"/>
          <a:srcRect l="23988" r="24957"/>
          <a:stretch>
            <a:fillRect/>
          </a:stretch>
        </p:blipFill>
        <p:spPr bwMode="auto">
          <a:xfrm>
            <a:off x="2555875" y="692150"/>
            <a:ext cx="4270375" cy="591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98B049F-1CD8-4971-BAED-5E301BA84002}" type="slidenum">
              <a:rPr lang="sk-SK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90</a:t>
            </a:fld>
            <a:endParaRPr lang="sk-SK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62851" name="Diagram 14"/>
          <p:cNvPicPr>
            <a:picLocks noChangeArrowheads="1"/>
          </p:cNvPicPr>
          <p:nvPr/>
        </p:nvPicPr>
        <p:blipFill>
          <a:blip r:embed="rId2" cstate="print"/>
          <a:srcRect t="-8780" b="-12460"/>
          <a:stretch>
            <a:fillRect/>
          </a:stretch>
        </p:blipFill>
        <p:spPr bwMode="auto">
          <a:xfrm>
            <a:off x="1187450" y="1052513"/>
            <a:ext cx="7056438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3" name="Zástupný symbol pro obsah 2"/>
          <p:cNvSpPr>
            <a:spLocks noGrp="1"/>
          </p:cNvSpPr>
          <p:nvPr>
            <p:ph idx="4294967295"/>
          </p:nvPr>
        </p:nvSpPr>
        <p:spPr>
          <a:xfrm>
            <a:off x="357188" y="428625"/>
            <a:ext cx="8429625" cy="4811713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 typeface="Arial" charset="0"/>
              <a:buNone/>
            </a:pPr>
            <a:r>
              <a:rPr lang="sk-SK" sz="2700"/>
              <a:t>		</a:t>
            </a:r>
            <a:r>
              <a:rPr lang="sk-SK" sz="2700" b="1"/>
              <a:t>Identifikovanie ohrození viazaných na profesiu príp. činnosť je podmienené pevným viazaním človeka (zamestnanca) na konkrétne miesto (stroj, zariadenie), kde vykonáva prácu príp. na konkrétnu činnosť, ktorú v rámci profesie vykonáva. </a:t>
            </a:r>
          </a:p>
          <a:p>
            <a:pPr algn="just" eaLnBrk="1" hangingPunct="1">
              <a:lnSpc>
                <a:spcPct val="80000"/>
              </a:lnSpc>
              <a:buFont typeface="Arial" charset="0"/>
              <a:buNone/>
            </a:pPr>
            <a:endParaRPr lang="sk-SK" sz="2700" b="1"/>
          </a:p>
          <a:p>
            <a:pPr algn="just" eaLnBrk="1" hangingPunct="1">
              <a:lnSpc>
                <a:spcPct val="80000"/>
              </a:lnSpc>
              <a:buFont typeface="Arial" charset="0"/>
              <a:buNone/>
            </a:pPr>
            <a:r>
              <a:rPr lang="sk-SK" sz="2700" b="1"/>
              <a:t>            Druhým charakteristickým znakom je platnosť predpisov, ktoré činnosti a spôsob ich vykonávania v rámci príslušnej profesie alebo činnosti presne definujú (napr. pracovné a bezpečnostné predpisy). V tomto prípade je možné v rámci vykonávania profesie posúdiť či je obsah činnosti vykonávaných v rámci profesie v súlade s predpismi pre výkon týchto prác.</a:t>
            </a:r>
          </a:p>
          <a:p>
            <a:pPr algn="just" eaLnBrk="1" hangingPunct="1">
              <a:lnSpc>
                <a:spcPct val="80000"/>
              </a:lnSpc>
              <a:buFont typeface="Arial" charset="0"/>
              <a:buNone/>
            </a:pPr>
            <a:endParaRPr lang="sk-SK" sz="2700" b="1"/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65C9D80-68B4-404C-B77D-6C6FDDBFC757}" type="slidenum">
              <a:rPr lang="sk-SK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91</a:t>
            </a:fld>
            <a:endParaRPr lang="sk-SK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grpSp>
        <p:nvGrpSpPr>
          <p:cNvPr id="463875" name="Skupina 1"/>
          <p:cNvGrpSpPr>
            <a:grpSpLocks/>
          </p:cNvGrpSpPr>
          <p:nvPr/>
        </p:nvGrpSpPr>
        <p:grpSpPr bwMode="auto">
          <a:xfrm>
            <a:off x="2051050" y="5516563"/>
            <a:ext cx="4968875" cy="936625"/>
            <a:chOff x="2558097" y="6311091"/>
            <a:chExt cx="4027805" cy="502285"/>
          </a:xfrm>
        </p:grpSpPr>
        <p:sp>
          <p:nvSpPr>
            <p:cNvPr id="5" name="Obdélník 4"/>
            <p:cNvSpPr>
              <a:spLocks noChangeArrowheads="1"/>
            </p:cNvSpPr>
            <p:nvPr/>
          </p:nvSpPr>
          <p:spPr bwMode="auto">
            <a:xfrm>
              <a:off x="2558097" y="6311091"/>
              <a:ext cx="1084805" cy="502285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88900" indent="-88900" algn="ctr"/>
              <a:r>
                <a:rPr lang="cs-CZ" sz="1200" b="1">
                  <a:solidFill>
                    <a:srgbClr val="000000"/>
                  </a:solidFill>
                  <a:cs typeface="Times New Roman" pitchFamily="18" charset="0"/>
                </a:rPr>
                <a:t>KONKRÉTNY</a:t>
              </a:r>
              <a:endParaRPr lang="sk-SK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88900" indent="-88900" algn="ctr"/>
              <a:r>
                <a:rPr lang="cs-CZ" sz="1200" b="1">
                  <a:solidFill>
                    <a:srgbClr val="000000"/>
                  </a:solidFill>
                  <a:cs typeface="Times New Roman" pitchFamily="18" charset="0"/>
                </a:rPr>
                <a:t>ŽERIAV</a:t>
              </a:r>
              <a:endParaRPr lang="sk-SK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63877" name="Přímá spojnice 6"/>
            <p:cNvCxnSpPr>
              <a:cxnSpLocks noChangeShapeType="1"/>
            </p:cNvCxnSpPr>
            <p:nvPr/>
          </p:nvCxnSpPr>
          <p:spPr bwMode="auto">
            <a:xfrm flipH="1">
              <a:off x="3642677" y="6481906"/>
              <a:ext cx="5715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8" name="Textové pole 39"/>
            <p:cNvSpPr txBox="1">
              <a:spLocks noChangeArrowheads="1"/>
            </p:cNvSpPr>
            <p:nvPr/>
          </p:nvSpPr>
          <p:spPr bwMode="auto">
            <a:xfrm>
              <a:off x="4214259" y="6311091"/>
              <a:ext cx="904647" cy="502285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cs-CZ" sz="1200" b="1">
                  <a:solidFill>
                    <a:srgbClr val="000000"/>
                  </a:solidFill>
                  <a:cs typeface="Times New Roman" pitchFamily="18" charset="0"/>
                </a:rPr>
                <a:t>RIADENIE ŽERIAVA</a:t>
              </a:r>
              <a:endParaRPr lang="sk-SK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63879" name="Přímá spojnice 8"/>
            <p:cNvCxnSpPr>
              <a:cxnSpLocks noChangeShapeType="1"/>
            </p:cNvCxnSpPr>
            <p:nvPr/>
          </p:nvCxnSpPr>
          <p:spPr bwMode="auto">
            <a:xfrm>
              <a:off x="5119052" y="6482541"/>
              <a:ext cx="54419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</p:spPr>
        </p:cxnSp>
        <p:sp>
          <p:nvSpPr>
            <p:cNvPr id="10" name="Textové pole 40"/>
            <p:cNvSpPr txBox="1">
              <a:spLocks noChangeArrowheads="1"/>
            </p:cNvSpPr>
            <p:nvPr/>
          </p:nvSpPr>
          <p:spPr bwMode="auto">
            <a:xfrm>
              <a:off x="5681255" y="6311091"/>
              <a:ext cx="904647" cy="502285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tIns="108000" anchor="ctr"/>
            <a:lstStyle/>
            <a:p>
              <a:pPr algn="ctr"/>
              <a:r>
                <a:rPr lang="cs-CZ" sz="1200" b="1">
                  <a:solidFill>
                    <a:srgbClr val="000000"/>
                  </a:solidFill>
                  <a:cs typeface="Times New Roman" pitchFamily="18" charset="0"/>
                </a:rPr>
                <a:t>ŽERIAVNIK</a:t>
              </a:r>
              <a:endParaRPr lang="sk-SK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2350989-5510-43CC-A501-8137168058CB}" type="slidenum">
              <a:rPr lang="sk-SK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92</a:t>
            </a:fld>
            <a:endParaRPr lang="sk-SK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64899" name="Diagram 1"/>
          <p:cNvPicPr>
            <a:picLocks noChangeArrowheads="1"/>
          </p:cNvPicPr>
          <p:nvPr/>
        </p:nvPicPr>
        <p:blipFill>
          <a:blip r:embed="rId2" cstate="print"/>
          <a:srcRect t="-17366" b="-13458"/>
          <a:stretch>
            <a:fillRect/>
          </a:stretch>
        </p:blipFill>
        <p:spPr bwMode="auto">
          <a:xfrm>
            <a:off x="827088" y="1484313"/>
            <a:ext cx="755967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1" name="Zástupný symbol pro obsah 2"/>
          <p:cNvSpPr>
            <a:spLocks noGrp="1"/>
          </p:cNvSpPr>
          <p:nvPr>
            <p:ph idx="4294967295"/>
          </p:nvPr>
        </p:nvSpPr>
        <p:spPr>
          <a:xfrm>
            <a:off x="250825" y="188913"/>
            <a:ext cx="8661400" cy="4240212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sk-SK" sz="2700"/>
              <a:t>		V prípade, že jedna profesia vykonáva činnosť na rôznych typoch strojov napr. údržbár žeriavov je vhodné vykonať analýzu ohrození spojenú s jeho činnosťou. Analyzujú sa všetky pracovné operácie, ktoré sa musia počas údržby vykonať bez ohľadu na to, o aký typ žeriava sa jedná. Niektoré činnosti sú pre skupinu zdvíhacích strojov spoločné, ale niektoré činnosti sú typické len pre určitú skupinu žeriavov. V tomto prípade je nutné si uvedomiť, že v procese posudzovania skutočne vykonávaných činností podľa stanovených predpisov je tento postup časovo náročnejší.</a:t>
            </a: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9BA87BA-1B33-4AD9-8B58-E444090C0F33}" type="slidenum">
              <a:rPr lang="sk-SK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93</a:t>
            </a:fld>
            <a:endParaRPr lang="sk-SK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grpSp>
        <p:nvGrpSpPr>
          <p:cNvPr id="465923" name="Skupina 4"/>
          <p:cNvGrpSpPr>
            <a:grpSpLocks/>
          </p:cNvGrpSpPr>
          <p:nvPr/>
        </p:nvGrpSpPr>
        <p:grpSpPr bwMode="auto">
          <a:xfrm>
            <a:off x="2214563" y="5084763"/>
            <a:ext cx="4878387" cy="1258887"/>
            <a:chOff x="0" y="0"/>
            <a:chExt cx="4181475" cy="1012825"/>
          </a:xfrm>
        </p:grpSpPr>
        <p:grpSp>
          <p:nvGrpSpPr>
            <p:cNvPr id="465924" name="Skupina 6"/>
            <p:cNvGrpSpPr>
              <a:grpSpLocks/>
            </p:cNvGrpSpPr>
            <p:nvPr/>
          </p:nvGrpSpPr>
          <p:grpSpPr bwMode="auto">
            <a:xfrm>
              <a:off x="1371600" y="76200"/>
              <a:ext cx="2809875" cy="733425"/>
              <a:chOff x="3990" y="14400"/>
              <a:chExt cx="4425" cy="1155"/>
            </a:xfrm>
          </p:grpSpPr>
          <p:sp>
            <p:nvSpPr>
              <p:cNvPr id="12" name="Text Box 100"/>
              <p:cNvSpPr txBox="1">
                <a:spLocks noChangeArrowheads="1"/>
              </p:cNvSpPr>
              <p:nvPr/>
            </p:nvSpPr>
            <p:spPr bwMode="auto">
              <a:xfrm>
                <a:off x="3990" y="14401"/>
                <a:ext cx="1425" cy="509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r>
                  <a:rPr lang="sk-SK" sz="1200" b="1">
                    <a:solidFill>
                      <a:srgbClr val="000000"/>
                    </a:solidFill>
                    <a:cs typeface="Times New Roman" pitchFamily="18" charset="0"/>
                  </a:rPr>
                  <a:t>ÚDRŽBA</a:t>
                </a:r>
                <a:endParaRPr lang="sk-SK" sz="12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465930" name="Line 101"/>
              <p:cNvCxnSpPr>
                <a:cxnSpLocks noChangeShapeType="1"/>
              </p:cNvCxnSpPr>
              <p:nvPr/>
            </p:nvCxnSpPr>
            <p:spPr bwMode="auto">
              <a:xfrm>
                <a:off x="5415" y="14670"/>
                <a:ext cx="126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/>
              </a:ln>
            </p:spPr>
          </p:cxnSp>
          <p:sp>
            <p:nvSpPr>
              <p:cNvPr id="14" name="Text Box 102"/>
              <p:cNvSpPr txBox="1">
                <a:spLocks noChangeArrowheads="1"/>
              </p:cNvSpPr>
              <p:nvPr/>
            </p:nvSpPr>
            <p:spPr bwMode="auto">
              <a:xfrm>
                <a:off x="6690" y="14401"/>
                <a:ext cx="1425" cy="509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/>
                <a:r>
                  <a:rPr lang="cs-CZ" sz="1200" b="1">
                    <a:solidFill>
                      <a:srgbClr val="000000"/>
                    </a:solidFill>
                    <a:cs typeface="Times New Roman" pitchFamily="18" charset="0"/>
                  </a:rPr>
                  <a:t>ČLOVEK</a:t>
                </a:r>
                <a:endParaRPr lang="sk-SK" sz="12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Text Box 103"/>
              <p:cNvSpPr txBox="1">
                <a:spLocks noChangeArrowheads="1"/>
              </p:cNvSpPr>
              <p:nvPr/>
            </p:nvSpPr>
            <p:spPr bwMode="auto">
              <a:xfrm>
                <a:off x="6825" y="14716"/>
                <a:ext cx="1425" cy="509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/>
                <a:r>
                  <a:rPr lang="cs-CZ" sz="1200" b="1">
                    <a:solidFill>
                      <a:srgbClr val="000000"/>
                    </a:solidFill>
                    <a:cs typeface="Times New Roman" pitchFamily="18" charset="0"/>
                  </a:rPr>
                  <a:t>ČLOVEK</a:t>
                </a:r>
                <a:endParaRPr lang="sk-SK" sz="12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Text Box 104"/>
              <p:cNvSpPr txBox="1">
                <a:spLocks noChangeArrowheads="1"/>
              </p:cNvSpPr>
              <p:nvPr/>
            </p:nvSpPr>
            <p:spPr bwMode="auto">
              <a:xfrm>
                <a:off x="6990" y="15046"/>
                <a:ext cx="1425" cy="509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/>
                <a:r>
                  <a:rPr lang="cs-CZ" sz="1200" b="1">
                    <a:solidFill>
                      <a:srgbClr val="000000"/>
                    </a:solidFill>
                    <a:cs typeface="Times New Roman" pitchFamily="18" charset="0"/>
                  </a:rPr>
                  <a:t>ČLOVEK</a:t>
                </a:r>
                <a:endParaRPr lang="sk-SK" sz="12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8" name="Obdélník 7"/>
            <p:cNvSpPr>
              <a:spLocks noChangeArrowheads="1"/>
            </p:cNvSpPr>
            <p:nvPr/>
          </p:nvSpPr>
          <p:spPr bwMode="auto">
            <a:xfrm>
              <a:off x="0" y="0"/>
              <a:ext cx="800100" cy="411261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tIns="0" bIns="0" anchor="ctr"/>
            <a:lstStyle/>
            <a:p>
              <a:pPr algn="ctr">
                <a:spcBef>
                  <a:spcPts val="1200"/>
                </a:spcBef>
                <a:spcAft>
                  <a:spcPts val="300"/>
                </a:spcAft>
              </a:pPr>
              <a:r>
                <a:rPr lang="cs-CZ" sz="1200" b="1">
                  <a:solidFill>
                    <a:srgbClr val="000000"/>
                  </a:solidFill>
                  <a:cs typeface="Times New Roman" pitchFamily="18" charset="0"/>
                </a:rPr>
                <a:t>ŽERIAV I</a:t>
              </a:r>
              <a:endParaRPr lang="sk-SK" sz="1300" b="1">
                <a:solidFill>
                  <a:srgbClr val="000000"/>
                </a:solidFill>
                <a:latin typeface="Arial" charset="0"/>
                <a:cs typeface="Times New Roman" pitchFamily="18" charset="0"/>
              </a:endParaRPr>
            </a:p>
          </p:txBody>
        </p:sp>
        <p:sp>
          <p:nvSpPr>
            <p:cNvPr id="9" name="Textové pole 52"/>
            <p:cNvSpPr txBox="1">
              <a:spLocks noChangeArrowheads="1"/>
            </p:cNvSpPr>
            <p:nvPr/>
          </p:nvSpPr>
          <p:spPr bwMode="auto">
            <a:xfrm>
              <a:off x="63953" y="521101"/>
              <a:ext cx="800100" cy="49172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spcBef>
                  <a:spcPts val="1200"/>
                </a:spcBef>
                <a:spcAft>
                  <a:spcPts val="300"/>
                </a:spcAft>
              </a:pPr>
              <a:r>
                <a:rPr lang="cs-CZ" sz="1200" b="1">
                  <a:solidFill>
                    <a:srgbClr val="000000"/>
                  </a:solidFill>
                  <a:cs typeface="Times New Roman" pitchFamily="18" charset="0"/>
                </a:rPr>
                <a:t>ŽERIAV II</a:t>
              </a:r>
              <a:endParaRPr lang="sk-SK" sz="1300" b="1">
                <a:solidFill>
                  <a:srgbClr val="000000"/>
                </a:solidFill>
                <a:latin typeface="Arial" charset="0"/>
                <a:cs typeface="Times New Roman" pitchFamily="18" charset="0"/>
              </a:endParaRPr>
            </a:p>
          </p:txBody>
        </p:sp>
        <p:cxnSp>
          <p:nvCxnSpPr>
            <p:cNvPr id="465927" name="Přímá spojnice 9"/>
            <p:cNvCxnSpPr>
              <a:cxnSpLocks noChangeShapeType="1"/>
            </p:cNvCxnSpPr>
            <p:nvPr/>
          </p:nvCxnSpPr>
          <p:spPr bwMode="auto">
            <a:xfrm flipH="1">
              <a:off x="800100" y="279400"/>
              <a:ext cx="5715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465928" name="Přímá spojnice 10"/>
            <p:cNvCxnSpPr>
              <a:cxnSpLocks noChangeShapeType="1"/>
            </p:cNvCxnSpPr>
            <p:nvPr/>
          </p:nvCxnSpPr>
          <p:spPr bwMode="auto">
            <a:xfrm flipH="1">
              <a:off x="914400" y="393700"/>
              <a:ext cx="457200" cy="342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</p:grp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9CDD2B8-A124-435C-8321-7925604F7751}" type="slidenum">
              <a:rPr lang="sk-SK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94</a:t>
            </a:fld>
            <a:endParaRPr lang="sk-SK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graphicFrame>
        <p:nvGraphicFramePr>
          <p:cNvPr id="4" name="Diagram 3"/>
          <p:cNvGraphicFramePr>
            <a:graphicFrameLocks/>
          </p:cNvGraphicFramePr>
          <p:nvPr/>
        </p:nvGraphicFramePr>
        <p:xfrm>
          <a:off x="899592" y="1268760"/>
          <a:ext cx="7488832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Nadpis 1"/>
          <p:cNvSpPr>
            <a:spLocks noGrp="1"/>
          </p:cNvSpPr>
          <p:nvPr>
            <p:ph type="title" idx="4294967295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sk-SK" b="1" dirty="0"/>
              <a:t>Posúdenie rizík pre profesiu</a:t>
            </a:r>
          </a:p>
        </p:txBody>
      </p:sp>
      <p:sp>
        <p:nvSpPr>
          <p:cNvPr id="467970" name="Zástupný symbol pro obsah 2"/>
          <p:cNvSpPr>
            <a:spLocks noGrp="1"/>
          </p:cNvSpPr>
          <p:nvPr>
            <p:ph idx="4294967295"/>
          </p:nvPr>
        </p:nvSpPr>
        <p:spPr>
          <a:xfrm>
            <a:off x="214313" y="1500188"/>
            <a:ext cx="8515350" cy="4383087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sk-SK" sz="2400"/>
              <a:t>		</a:t>
            </a:r>
            <a:r>
              <a:rPr lang="sk-SK" sz="2400" b="1"/>
              <a:t>Pri posudzovaní rizika vzťahujúceho sa na profesiu t.j. na vykonávané činnosti obsluhy určitého technického zariadenia v rámci komplexného materiálového toku napr. žeriavnik alebo na vykonávanie presne definovaných činností v rámci materiálových tokov napr. údržbára zdvíhacích zariadení sa vychádza z predpokladu, že profesia sa vykonáva neustále opakovane a je viazaná buď na jedno pevne definované pracovné miesto - kabína jedného žeriava alebo sa vykonáva na rôznych miestach s približne s tou istou pracovnou náplňou - údržbár vykonáva činnosti na niekoľkých typoch žeriavov.</a:t>
            </a:r>
            <a:endParaRPr lang="sk-SK" sz="2400" b="1" i="1"/>
          </a:p>
          <a:p>
            <a:pPr eaLnBrk="1" hangingPunct="1">
              <a:buFont typeface="Arial" charset="0"/>
              <a:buNone/>
            </a:pPr>
            <a:endParaRPr lang="sk-SK" sz="2400" b="1"/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52E0B4F-7D74-4B25-92F5-ECD1964774EE}" type="slidenum">
              <a:rPr lang="sk-SK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95</a:t>
            </a:fld>
            <a:endParaRPr lang="sk-SK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679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49988"/>
            <a:ext cx="6143625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 bwMode="auto">
          <a:xfrm>
            <a:off x="457200" y="289837"/>
            <a:ext cx="8229600" cy="1143000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sk-SK" sz="4000" b="1" dirty="0">
                <a:solidFill>
                  <a:schemeClr val="accent6">
                    <a:lumMod val="75000"/>
                  </a:schemeClr>
                </a:solidFill>
              </a:rPr>
              <a:t>Otázky</a:t>
            </a:r>
          </a:p>
        </p:txBody>
      </p:sp>
      <p:sp>
        <p:nvSpPr>
          <p:cNvPr id="470020" name="TextovéPole 2"/>
          <p:cNvSpPr txBox="1">
            <a:spLocks noChangeArrowheads="1"/>
          </p:cNvSpPr>
          <p:nvPr/>
        </p:nvSpPr>
        <p:spPr bwMode="auto">
          <a:xfrm>
            <a:off x="457200" y="1989138"/>
            <a:ext cx="8075613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alibri" pitchFamily="34" charset="0"/>
              <a:buAutoNum type="arabicPeriod"/>
            </a:pPr>
            <a:r>
              <a:rPr lang="sk-SK"/>
              <a:t>Systém manažérstva rizika sa aplikuje: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v celom životnom cykle produktov,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pri navrhovaní nových technológií a pracovných postupov,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pri proti havarijnej a proti úrazovej prevencii.</a:t>
            </a:r>
          </a:p>
          <a:p>
            <a:pPr marL="342900" indent="-342900">
              <a:buFont typeface="Calibri" pitchFamily="34" charset="0"/>
              <a:buAutoNum type="arabicPeriod"/>
            </a:pPr>
            <a:r>
              <a:rPr lang="sk-SK"/>
              <a:t>Požiadavky vykonávať analýzy nebezpečenstiev, ohrození a rizík kladené tak na výrobcov strojov, ako aj na ich užívateľov: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nepredpisujú aké metódy je potrebné použiť,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predpisujú aké metódy je potrebné použiť,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výber postupov a metód je ponechaný na vlastné uváženie.</a:t>
            </a:r>
          </a:p>
          <a:p>
            <a:pPr marL="342900" indent="-342900">
              <a:buFont typeface="Calibri" pitchFamily="34" charset="0"/>
              <a:buAutoNum type="arabicPeriod"/>
            </a:pPr>
            <a:r>
              <a:rPr lang="sk-SK"/>
              <a:t>Pre ohodnotenie ohrozenia príp. rizika je možné použiť postupy: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posúdenie na základe aktuálneho stavu zariadenia,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zaradenie jednotlivých ohrození do skupín, čím sa vytvárajú skupiny rizík,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vyčíslenie kvantifikovateľného t.j. merateľného rizika.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 bwMode="auto">
          <a:xfrm>
            <a:off x="457200" y="289837"/>
            <a:ext cx="8229600" cy="1143000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sk-SK" sz="4000" b="1" dirty="0">
                <a:solidFill>
                  <a:schemeClr val="accent6">
                    <a:lumMod val="75000"/>
                  </a:schemeClr>
                </a:solidFill>
              </a:rPr>
              <a:t>Otázky</a:t>
            </a:r>
          </a:p>
        </p:txBody>
      </p:sp>
      <p:sp>
        <p:nvSpPr>
          <p:cNvPr id="471044" name="TextovéPole 2"/>
          <p:cNvSpPr txBox="1">
            <a:spLocks noChangeArrowheads="1"/>
          </p:cNvSpPr>
          <p:nvPr/>
        </p:nvSpPr>
        <p:spPr bwMode="auto">
          <a:xfrm>
            <a:off x="457200" y="1989138"/>
            <a:ext cx="8075613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alibri" pitchFamily="34" charset="0"/>
              <a:buAutoNum type="arabicPeriod" startAt="4"/>
            </a:pPr>
            <a:r>
              <a:rPr lang="sk-SK"/>
              <a:t>Kvantitatívne posúdenie rizika sa vykonáva na základe matice rizika, kde je pevne definovaný vzťah medzi: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pravdepodobnosťou, dôsledkom a rizikom.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pravdepodobnosťou,  spoľahlivosťou a rizikom.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Nebezpečenstvom, ohrozením a rizikom.</a:t>
            </a:r>
          </a:p>
          <a:p>
            <a:pPr marL="342900" indent="-342900">
              <a:buFont typeface="Calibri" pitchFamily="34" charset="0"/>
              <a:buAutoNum type="arabicPeriod" startAt="4"/>
            </a:pPr>
            <a:r>
              <a:rPr lang="sk-SK"/>
              <a:t>Úroveň rizika v matici rizika umožňuje: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prijímať konkrétne opatrenia smerujúce k minimalizácii rizika.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zjednodušiť určenie neakceptovateľných rizík,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odstrániť ohrozenie.</a:t>
            </a:r>
          </a:p>
          <a:p>
            <a:pPr marL="342900" indent="-342900">
              <a:buFont typeface="Calibri" pitchFamily="34" charset="0"/>
              <a:buAutoNum type="arabicPeriod" startAt="4"/>
            </a:pPr>
            <a:r>
              <a:rPr lang="sk-SK"/>
              <a:t>Pri hodnotení rizika je možné využiť maticu rizika typu: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2 x 2,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3 x 3,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1 X 4.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 bwMode="auto">
          <a:xfrm>
            <a:off x="457200" y="289837"/>
            <a:ext cx="8229600" cy="1143000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sk-SK" sz="4000" b="1" dirty="0">
                <a:solidFill>
                  <a:schemeClr val="accent6">
                    <a:lumMod val="75000"/>
                  </a:schemeClr>
                </a:solidFill>
              </a:rPr>
              <a:t>Otázky</a:t>
            </a:r>
          </a:p>
        </p:txBody>
      </p:sp>
      <p:sp>
        <p:nvSpPr>
          <p:cNvPr id="472068" name="TextovéPole 2"/>
          <p:cNvSpPr txBox="1">
            <a:spLocks noChangeArrowheads="1"/>
          </p:cNvSpPr>
          <p:nvPr/>
        </p:nvSpPr>
        <p:spPr bwMode="auto">
          <a:xfrm>
            <a:off x="457200" y="1989138"/>
            <a:ext cx="8075613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alibri" pitchFamily="34" charset="0"/>
              <a:buAutoNum type="arabicPeriod" startAt="7"/>
            </a:pPr>
            <a:r>
              <a:rPr lang="sk-SK"/>
              <a:t>V prípade analýzy rizík pre pracovné miesto sa človek chápe ako: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súčasť systému,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aktívny prvok.</a:t>
            </a:r>
          </a:p>
          <a:p>
            <a:pPr marL="342900" indent="-342900">
              <a:buFont typeface="Calibri" pitchFamily="34" charset="0"/>
              <a:buAutoNum type="arabicPeriod" startAt="7"/>
            </a:pPr>
            <a:r>
              <a:rPr lang="sk-SK"/>
              <a:t> V prípade, že jedna profesia vykonáva činnosť na rôznych typoch strojov (napr. údržbár žeriavov):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analyzujú sa všetky pracovné operácie, ktoré sa musia počas údržby vykonať bez ohľadu na to, o aký typ žeriava sa jedná,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 je vhodné vykonať analýzu FMEA spojenú s jeho činnosťou,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posúdiť či je obsah činnosti vykonávaných v rámci profesie v súlade s predpismi pre výkon týchto prác.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Nadpis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011237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sk-SK" dirty="0"/>
              <a:t>Kultúra bezpečnosti</a:t>
            </a:r>
          </a:p>
        </p:txBody>
      </p:sp>
      <p:sp>
        <p:nvSpPr>
          <p:cNvPr id="409602" name="Zástupný symbol pro obsah 2"/>
          <p:cNvSpPr>
            <a:spLocks noGrp="1"/>
          </p:cNvSpPr>
          <p:nvPr>
            <p:ph idx="4294967295"/>
          </p:nvPr>
        </p:nvSpPr>
        <p:spPr>
          <a:xfrm>
            <a:off x="357188" y="1484313"/>
            <a:ext cx="8229600" cy="4230687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sk-SK" sz="2400"/>
              <a:t>		</a:t>
            </a:r>
            <a:r>
              <a:rPr lang="sk-SK" sz="2400" b="1"/>
              <a:t>„Kultúra“ </a:t>
            </a:r>
            <a:r>
              <a:rPr lang="sk-SK" sz="2400"/>
              <a:t>(z lat.) - súhrn materiálnych a duchovných výsledkov ľudskej činnosti. </a:t>
            </a:r>
          </a:p>
          <a:p>
            <a:pPr algn="just" eaLnBrk="1" hangingPunct="1">
              <a:buFont typeface="Arial" charset="0"/>
              <a:buNone/>
            </a:pPr>
            <a:endParaRPr lang="sk-SK" sz="2400"/>
          </a:p>
          <a:p>
            <a:pPr algn="just" eaLnBrk="1" hangingPunct="1">
              <a:buFont typeface="Arial" charset="0"/>
              <a:buNone/>
            </a:pPr>
            <a:r>
              <a:rPr lang="sk-SK" sz="2400"/>
              <a:t>		Bezpečnosť a ochrana zdravia je spoločnou úlohou zamestnávateľov a zamestnancov. </a:t>
            </a:r>
          </a:p>
          <a:p>
            <a:pPr algn="just" eaLnBrk="1" hangingPunct="1">
              <a:buFont typeface="Arial" charset="0"/>
              <a:buNone/>
            </a:pPr>
            <a:r>
              <a:rPr lang="sk-SK" sz="2400"/>
              <a:t>			</a:t>
            </a:r>
            <a:endParaRPr lang="sk-SK" sz="2400" b="1" u="sng"/>
          </a:p>
          <a:p>
            <a:pPr algn="just" eaLnBrk="1" hangingPunct="1">
              <a:buFont typeface="Arial" charset="0"/>
              <a:buNone/>
            </a:pPr>
            <a:endParaRPr lang="sk-SK" sz="2400"/>
          </a:p>
        </p:txBody>
      </p:sp>
      <p:pic>
        <p:nvPicPr>
          <p:cNvPr id="40960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13" y="4000500"/>
            <a:ext cx="2857500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5631141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5984</Words>
  <Application>Microsoft Office PowerPoint</Application>
  <PresentationFormat>Předvádění na obrazovce (4:3)</PresentationFormat>
  <Paragraphs>824</Paragraphs>
  <Slides>106</Slides>
  <Notes>3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106</vt:i4>
      </vt:variant>
    </vt:vector>
  </HeadingPairs>
  <TitlesOfParts>
    <vt:vector size="112" baseType="lpstr">
      <vt:lpstr>Arial</vt:lpstr>
      <vt:lpstr>Calibri</vt:lpstr>
      <vt:lpstr>Times New Roman</vt:lpstr>
      <vt:lpstr>Wingdings</vt:lpstr>
      <vt:lpstr>Motív Office</vt:lpstr>
      <vt:lpstr>Visio</vt:lpstr>
      <vt:lpstr>Manažment rizík Súbor prednášok z teórie a praxi riadenia rizík ako súčasť efektívnej prevencie</vt:lpstr>
      <vt:lpstr>Odporúčaná literatúra</vt:lpstr>
      <vt:lpstr>Bezpečnosť </vt:lpstr>
      <vt:lpstr>Prezentace aplikace PowerPoint</vt:lpstr>
      <vt:lpstr>Bezpečnosť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Prípadová štúdia    Bezpečnostné predpisy v lietadle</vt:lpstr>
      <vt:lpstr>Prípadová štúdia    Východ z reštaurácie</vt:lpstr>
      <vt:lpstr>„Viac bezpečnosti" </vt:lpstr>
      <vt:lpstr>Prezentace aplikace PowerPoint</vt:lpstr>
      <vt:lpstr>„Viac bezpečnosti“</vt:lpstr>
      <vt:lpstr>Vývoj bezpečnosti a ochrany zdravia pri práci</vt:lpstr>
      <vt:lpstr>Prezentace aplikace PowerPoint</vt:lpstr>
      <vt:lpstr>Prezentace aplikace PowerPoint</vt:lpstr>
      <vt:lpstr>Čo to je nebezpečenstvo</vt:lpstr>
      <vt:lpstr>Prezentace aplikace PowerPoint</vt:lpstr>
      <vt:lpstr> Čo je to nebezpečenstvo?</vt:lpstr>
      <vt:lpstr>Čo je to ohrozenie ?</vt:lpstr>
      <vt:lpstr>Čo je to ohrozenie?</vt:lpstr>
      <vt:lpstr>Definovanie nebezpečenstiev / ohrození</vt:lpstr>
      <vt:lpstr>Posudzovanie miery ohrozenia</vt:lpstr>
      <vt:lpstr>Nebezpečenstvo</vt:lpstr>
      <vt:lpstr>Prezentace aplikace PowerPoint</vt:lpstr>
      <vt:lpstr>Prezentace aplikace PowerPoint</vt:lpstr>
      <vt:lpstr>Prezentace aplikace PowerPoint</vt:lpstr>
      <vt:lpstr>Čo je to riziko ?</vt:lpstr>
      <vt:lpstr>Prezentace aplikace PowerPoint</vt:lpstr>
      <vt:lpstr>Riziko</vt:lpstr>
      <vt:lpstr>Prezentace aplikace PowerPoint</vt:lpstr>
      <vt:lpstr>Prezentace aplikace PowerPoint</vt:lpstr>
      <vt:lpstr>Prezentace aplikace PowerPoint</vt:lpstr>
      <vt:lpstr>Prezentace aplikace PowerPoint</vt:lpstr>
      <vt:lpstr>ANALÝZA BEZPEČNEJ PREVÁDZKY</vt:lpstr>
      <vt:lpstr>Preventívne opatrenia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Ciele a úlohy v oblasti manažérstva rizík </vt:lpstr>
      <vt:lpstr>Princípy:</vt:lpstr>
      <vt:lpstr>Manažérstvo rizika</vt:lpstr>
      <vt:lpstr>V rámci identifikácie ohrození sa použijú nasledovné tri kroky:</vt:lpstr>
      <vt:lpstr>Účinné ovládanie rizika - predpokladá ako prvý krok vykonanie jeho analýzy.  </vt:lpstr>
      <vt:lpstr>Metódy analýzy rizika - identifikácia</vt:lpstr>
      <vt:lpstr>Hodnotenie rizika</vt:lpstr>
      <vt:lpstr>Metódy  na odhadovanie R = P x D</vt:lpstr>
      <vt:lpstr>Určenie rizika</vt:lpstr>
      <vt:lpstr>Definovanie dôsledkov</vt:lpstr>
      <vt:lpstr>Nemerateľná kvantifikácia rizika</vt:lpstr>
      <vt:lpstr>Faktory početnosti ohrozenia ako negatívneho javu</vt:lpstr>
      <vt:lpstr>Prezentace aplikace PowerPoint</vt:lpstr>
      <vt:lpstr>Faktory dôsledku negatívneho javu</vt:lpstr>
      <vt:lpstr>Prezentace aplikace PowerPoint</vt:lpstr>
      <vt:lpstr>Prezentace aplikace PowerPoint</vt:lpstr>
      <vt:lpstr>Prezentace aplikace PowerPoint</vt:lpstr>
      <vt:lpstr>Prezentace aplikace PowerPoint</vt:lpstr>
      <vt:lpstr>Manažérstvo rizika v systéme človek - stroj - prostredie</vt:lpstr>
      <vt:lpstr>Systém manažérstva rizika sa musí aplikovať pri:</vt:lpstr>
      <vt:lpstr>Prezentace aplikace PowerPoint</vt:lpstr>
      <vt:lpstr>Prezentace aplikace PowerPoint</vt:lpstr>
      <vt:lpstr>Prezentace aplikace PowerPoint</vt:lpstr>
      <vt:lpstr>Metódy na odhadovanie rizika</vt:lpstr>
      <vt:lpstr>Posúdenie rizika ako dvoj parametrickej veličiny (napr. MIL STD 882C)</vt:lpstr>
      <vt:lpstr>Metóda posudzovania rizika na pracovnom mieste IVSS</vt:lpstr>
      <vt:lpstr>Prezentace aplikace PowerPoint</vt:lpstr>
      <vt:lpstr>Prezentace aplikace PowerPoint</vt:lpstr>
      <vt:lpstr>Model analýzy a hodnotenia rizík*</vt:lpstr>
      <vt:lpstr>Prezentace aplikace PowerPoint</vt:lpstr>
      <vt:lpstr>MATICA RIZIKA</vt:lpstr>
      <vt:lpstr>GRAF RIZIKA</vt:lpstr>
      <vt:lpstr>Prezentace aplikace PowerPoint</vt:lpstr>
      <vt:lpstr>Prezentace aplikace PowerPoint</vt:lpstr>
      <vt:lpstr>Analýza rizík pre pracovné miesto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Posúdenie rizík pre profesiu</vt:lpstr>
      <vt:lpstr>Prezentace aplikace PowerPoint</vt:lpstr>
      <vt:lpstr>Prezentace aplikace PowerPoint</vt:lpstr>
      <vt:lpstr>Prezentace aplikace PowerPoint</vt:lpstr>
      <vt:lpstr>Kultúra bezpečnosti</vt:lpstr>
      <vt:lpstr>„kultúra bezpečnosti“ - súhrn všetkých ľudských činností, ktoré vytvárajú podmienky pre bezpečnú prácu a pre bezpečný život v systéme človek – stroj - prostredie.</vt:lpstr>
      <vt:lpstr>Princípy manažérstva BOZP ako súčasti kultúry bezpečnosti</vt:lpstr>
      <vt:lpstr>Princípy</vt:lpstr>
      <vt:lpstr>Prezentace aplikace PowerPoint</vt:lpstr>
      <vt:lpstr>Ďalšie princípy : 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Manažment rizík Súbor prednášok z teórie a praxi riadenia rizík ako súčasť efektívnej prevencie</dc:title>
  <dc:creator>Holy Lukas</dc:creator>
  <cp:lastModifiedBy>Holy Lukas</cp:lastModifiedBy>
  <cp:revision>1</cp:revision>
  <dcterms:modified xsi:type="dcterms:W3CDTF">2023-12-13T13:42:25Z</dcterms:modified>
</cp:coreProperties>
</file>